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648" r:id="rId1"/>
  </p:sldMasterIdLst>
  <p:notesMasterIdLst>
    <p:notesMasterId r:id="rId6"/>
  </p:notesMasterIdLst>
  <p:handoutMasterIdLst>
    <p:handoutMasterId r:id="rId7"/>
  </p:handoutMasterIdLst>
  <p:sldIdLst>
    <p:sldId id="256" r:id="rId2"/>
    <p:sldId id="275" r:id="rId3"/>
    <p:sldId id="276" r:id="rId4"/>
    <p:sldId id="270" r:id="rId5"/>
  </p:sldIdLst>
  <p:sldSz cx="6858000" cy="9906000" type="A4"/>
  <p:notesSz cx="6858000" cy="9144000"/>
  <p:defaultTextStyle>
    <a:defPPr>
      <a:defRPr lang="ru-RU"/>
    </a:defPPr>
    <a:lvl1pPr marL="0" algn="l" defTabSz="914304" rtl="0" eaLnBrk="1" latinLnBrk="0" hangingPunct="1">
      <a:defRPr sz="1800" kern="1200">
        <a:solidFill>
          <a:schemeClr val="tx1"/>
        </a:solidFill>
        <a:latin typeface="+mn-lt"/>
        <a:ea typeface="+mn-ea"/>
        <a:cs typeface="+mn-cs"/>
      </a:defRPr>
    </a:lvl1pPr>
    <a:lvl2pPr marL="457153" algn="l" defTabSz="914304" rtl="0" eaLnBrk="1" latinLnBrk="0" hangingPunct="1">
      <a:defRPr sz="1800" kern="1200">
        <a:solidFill>
          <a:schemeClr val="tx1"/>
        </a:solidFill>
        <a:latin typeface="+mn-lt"/>
        <a:ea typeface="+mn-ea"/>
        <a:cs typeface="+mn-cs"/>
      </a:defRPr>
    </a:lvl2pPr>
    <a:lvl3pPr marL="914304" algn="l" defTabSz="914304" rtl="0" eaLnBrk="1" latinLnBrk="0" hangingPunct="1">
      <a:defRPr sz="1800" kern="1200">
        <a:solidFill>
          <a:schemeClr val="tx1"/>
        </a:solidFill>
        <a:latin typeface="+mn-lt"/>
        <a:ea typeface="+mn-ea"/>
        <a:cs typeface="+mn-cs"/>
      </a:defRPr>
    </a:lvl3pPr>
    <a:lvl4pPr marL="1371457" algn="l" defTabSz="914304" rtl="0" eaLnBrk="1" latinLnBrk="0" hangingPunct="1">
      <a:defRPr sz="1800" kern="1200">
        <a:solidFill>
          <a:schemeClr val="tx1"/>
        </a:solidFill>
        <a:latin typeface="+mn-lt"/>
        <a:ea typeface="+mn-ea"/>
        <a:cs typeface="+mn-cs"/>
      </a:defRPr>
    </a:lvl4pPr>
    <a:lvl5pPr marL="1828609" algn="l" defTabSz="914304" rtl="0" eaLnBrk="1" latinLnBrk="0" hangingPunct="1">
      <a:defRPr sz="1800" kern="1200">
        <a:solidFill>
          <a:schemeClr val="tx1"/>
        </a:solidFill>
        <a:latin typeface="+mn-lt"/>
        <a:ea typeface="+mn-ea"/>
        <a:cs typeface="+mn-cs"/>
      </a:defRPr>
    </a:lvl5pPr>
    <a:lvl6pPr marL="2285761" algn="l" defTabSz="914304" rtl="0" eaLnBrk="1" latinLnBrk="0" hangingPunct="1">
      <a:defRPr sz="1800" kern="1200">
        <a:solidFill>
          <a:schemeClr val="tx1"/>
        </a:solidFill>
        <a:latin typeface="+mn-lt"/>
        <a:ea typeface="+mn-ea"/>
        <a:cs typeface="+mn-cs"/>
      </a:defRPr>
    </a:lvl6pPr>
    <a:lvl7pPr marL="2742913" algn="l" defTabSz="914304" rtl="0" eaLnBrk="1" latinLnBrk="0" hangingPunct="1">
      <a:defRPr sz="1800" kern="1200">
        <a:solidFill>
          <a:schemeClr val="tx1"/>
        </a:solidFill>
        <a:latin typeface="+mn-lt"/>
        <a:ea typeface="+mn-ea"/>
        <a:cs typeface="+mn-cs"/>
      </a:defRPr>
    </a:lvl7pPr>
    <a:lvl8pPr marL="3200066" algn="l" defTabSz="914304" rtl="0" eaLnBrk="1" latinLnBrk="0" hangingPunct="1">
      <a:defRPr sz="1800" kern="1200">
        <a:solidFill>
          <a:schemeClr val="tx1"/>
        </a:solidFill>
        <a:latin typeface="+mn-lt"/>
        <a:ea typeface="+mn-ea"/>
        <a:cs typeface="+mn-cs"/>
      </a:defRPr>
    </a:lvl8pPr>
    <a:lvl9pPr marL="3657217" algn="l" defTabSz="914304"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00"/>
    <a:srgbClr val="FF3399"/>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aximized">
    <p:restoredLeft sz="15620"/>
    <p:restoredTop sz="94713" autoAdjust="0"/>
  </p:normalViewPr>
  <p:slideViewPr>
    <p:cSldViewPr>
      <p:cViewPr>
        <p:scale>
          <a:sx n="100" d="100"/>
          <a:sy n="100" d="100"/>
        </p:scale>
        <p:origin x="-2844" y="1086"/>
      </p:cViewPr>
      <p:guideLst>
        <p:guide orient="horz" pos="3120"/>
        <p:guide pos="216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4699DA4-A0DB-405F-B0DE-29B3D25F135B}" type="datetimeFigureOut">
              <a:rPr lang="ru-RU" smtClean="0"/>
              <a:pPr/>
              <a:t>23.05.2017</a:t>
            </a:fld>
            <a:endParaRPr lang="ru-RU" dirty="0"/>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dirty="0"/>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3AD19F0-8C06-4F11-B5BD-8B8D94693081}" type="slidenum">
              <a:rPr lang="ru-RU" smtClean="0"/>
              <a:pPr/>
              <a:t>‹#›</a:t>
            </a:fld>
            <a:endParaRPr lang="ru-RU" dirty="0"/>
          </a:p>
        </p:txBody>
      </p:sp>
    </p:spTree>
    <p:extLst>
      <p:ext uri="{BB962C8B-B14F-4D97-AF65-F5344CB8AC3E}">
        <p14:creationId xmlns="" xmlns:p14="http://schemas.microsoft.com/office/powerpoint/2010/main" val="18516936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342E7C2-9712-4C58-A413-01F2A13406AF}" type="datetimeFigureOut">
              <a:rPr lang="ru-RU" smtClean="0"/>
              <a:pPr/>
              <a:t>23.05.2017</a:t>
            </a:fld>
            <a:endParaRPr lang="ru-RU" dirty="0"/>
          </a:p>
        </p:txBody>
      </p:sp>
      <p:sp>
        <p:nvSpPr>
          <p:cNvPr id="4" name="Образ слайда 3"/>
          <p:cNvSpPr>
            <a:spLocks noGrp="1" noRot="1" noChangeAspect="1"/>
          </p:cNvSpPr>
          <p:nvPr>
            <p:ph type="sldImg" idx="2"/>
          </p:nvPr>
        </p:nvSpPr>
        <p:spPr>
          <a:xfrm>
            <a:off x="2241550" y="685800"/>
            <a:ext cx="2374900" cy="34290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3D618D7-7781-42C5-BEA6-0CBE86401784}" type="slidenum">
              <a:rPr lang="ru-RU" smtClean="0"/>
              <a:pPr/>
              <a:t>‹#›</a:t>
            </a:fld>
            <a:endParaRPr lang="ru-RU" dirty="0"/>
          </a:p>
        </p:txBody>
      </p:sp>
    </p:spTree>
    <p:extLst>
      <p:ext uri="{BB962C8B-B14F-4D97-AF65-F5344CB8AC3E}">
        <p14:creationId xmlns="" xmlns:p14="http://schemas.microsoft.com/office/powerpoint/2010/main" val="398696691"/>
      </p:ext>
    </p:extLst>
  </p:cSld>
  <p:clrMap bg1="lt1" tx1="dk1" bg2="lt2" tx2="dk2" accent1="accent1" accent2="accent2" accent3="accent3" accent4="accent4" accent5="accent5" accent6="accent6" hlink="hlink" folHlink="folHlink"/>
  <p:notesStyle>
    <a:lvl1pPr marL="0" algn="l" defTabSz="914304" rtl="0" eaLnBrk="1" latinLnBrk="0" hangingPunct="1">
      <a:defRPr sz="1200" kern="1200">
        <a:solidFill>
          <a:schemeClr val="tx1"/>
        </a:solidFill>
        <a:latin typeface="+mn-lt"/>
        <a:ea typeface="+mn-ea"/>
        <a:cs typeface="+mn-cs"/>
      </a:defRPr>
    </a:lvl1pPr>
    <a:lvl2pPr marL="457153" algn="l" defTabSz="914304" rtl="0" eaLnBrk="1" latinLnBrk="0" hangingPunct="1">
      <a:defRPr sz="1200" kern="1200">
        <a:solidFill>
          <a:schemeClr val="tx1"/>
        </a:solidFill>
        <a:latin typeface="+mn-lt"/>
        <a:ea typeface="+mn-ea"/>
        <a:cs typeface="+mn-cs"/>
      </a:defRPr>
    </a:lvl2pPr>
    <a:lvl3pPr marL="914304" algn="l" defTabSz="914304" rtl="0" eaLnBrk="1" latinLnBrk="0" hangingPunct="1">
      <a:defRPr sz="1200" kern="1200">
        <a:solidFill>
          <a:schemeClr val="tx1"/>
        </a:solidFill>
        <a:latin typeface="+mn-lt"/>
        <a:ea typeface="+mn-ea"/>
        <a:cs typeface="+mn-cs"/>
      </a:defRPr>
    </a:lvl3pPr>
    <a:lvl4pPr marL="1371457" algn="l" defTabSz="914304" rtl="0" eaLnBrk="1" latinLnBrk="0" hangingPunct="1">
      <a:defRPr sz="1200" kern="1200">
        <a:solidFill>
          <a:schemeClr val="tx1"/>
        </a:solidFill>
        <a:latin typeface="+mn-lt"/>
        <a:ea typeface="+mn-ea"/>
        <a:cs typeface="+mn-cs"/>
      </a:defRPr>
    </a:lvl4pPr>
    <a:lvl5pPr marL="1828609" algn="l" defTabSz="914304" rtl="0" eaLnBrk="1" latinLnBrk="0" hangingPunct="1">
      <a:defRPr sz="1200" kern="1200">
        <a:solidFill>
          <a:schemeClr val="tx1"/>
        </a:solidFill>
        <a:latin typeface="+mn-lt"/>
        <a:ea typeface="+mn-ea"/>
        <a:cs typeface="+mn-cs"/>
      </a:defRPr>
    </a:lvl5pPr>
    <a:lvl6pPr marL="2285761" algn="l" defTabSz="914304" rtl="0" eaLnBrk="1" latinLnBrk="0" hangingPunct="1">
      <a:defRPr sz="1200" kern="1200">
        <a:solidFill>
          <a:schemeClr val="tx1"/>
        </a:solidFill>
        <a:latin typeface="+mn-lt"/>
        <a:ea typeface="+mn-ea"/>
        <a:cs typeface="+mn-cs"/>
      </a:defRPr>
    </a:lvl6pPr>
    <a:lvl7pPr marL="2742913" algn="l" defTabSz="914304" rtl="0" eaLnBrk="1" latinLnBrk="0" hangingPunct="1">
      <a:defRPr sz="1200" kern="1200">
        <a:solidFill>
          <a:schemeClr val="tx1"/>
        </a:solidFill>
        <a:latin typeface="+mn-lt"/>
        <a:ea typeface="+mn-ea"/>
        <a:cs typeface="+mn-cs"/>
      </a:defRPr>
    </a:lvl7pPr>
    <a:lvl8pPr marL="3200066" algn="l" defTabSz="914304" rtl="0" eaLnBrk="1" latinLnBrk="0" hangingPunct="1">
      <a:defRPr sz="1200" kern="1200">
        <a:solidFill>
          <a:schemeClr val="tx1"/>
        </a:solidFill>
        <a:latin typeface="+mn-lt"/>
        <a:ea typeface="+mn-ea"/>
        <a:cs typeface="+mn-cs"/>
      </a:defRPr>
    </a:lvl8pPr>
    <a:lvl9pPr marL="3657217" algn="l" defTabSz="914304"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243138" y="685800"/>
            <a:ext cx="2371725" cy="3429000"/>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3D618D7-7781-42C5-BEA6-0CBE86401784}" type="slidenum">
              <a:rPr lang="ru-RU" smtClean="0"/>
              <a:pPr/>
              <a:t>1</a:t>
            </a:fld>
            <a:endParaRPr lang="ru-RU"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243138" y="685800"/>
            <a:ext cx="2371725" cy="3429000"/>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3D618D7-7781-42C5-BEA6-0CBE86401784}" type="slidenum">
              <a:rPr lang="ru-RU" smtClean="0"/>
              <a:pPr/>
              <a:t>2</a:t>
            </a:fld>
            <a:endParaRPr lang="ru-RU"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1" y="3077284"/>
            <a:ext cx="5829300" cy="2123369"/>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028700" y="5613400"/>
            <a:ext cx="4800600" cy="2531533"/>
          </a:xfrm>
        </p:spPr>
        <p:txBody>
          <a:bodyPr/>
          <a:lstStyle>
            <a:lvl1pPr marL="0" indent="0" algn="ctr">
              <a:buNone/>
              <a:defRPr>
                <a:solidFill>
                  <a:schemeClr val="tx1">
                    <a:tint val="75000"/>
                  </a:schemeClr>
                </a:solidFill>
              </a:defRPr>
            </a:lvl1pPr>
            <a:lvl2pPr marL="457153" indent="0" algn="ctr">
              <a:buNone/>
              <a:defRPr>
                <a:solidFill>
                  <a:schemeClr val="tx1">
                    <a:tint val="75000"/>
                  </a:schemeClr>
                </a:solidFill>
              </a:defRPr>
            </a:lvl2pPr>
            <a:lvl3pPr marL="914304" indent="0" algn="ctr">
              <a:buNone/>
              <a:defRPr>
                <a:solidFill>
                  <a:schemeClr val="tx1">
                    <a:tint val="75000"/>
                  </a:schemeClr>
                </a:solidFill>
              </a:defRPr>
            </a:lvl3pPr>
            <a:lvl4pPr marL="1371457" indent="0" algn="ctr">
              <a:buNone/>
              <a:defRPr>
                <a:solidFill>
                  <a:schemeClr val="tx1">
                    <a:tint val="75000"/>
                  </a:schemeClr>
                </a:solidFill>
              </a:defRPr>
            </a:lvl4pPr>
            <a:lvl5pPr marL="1828609" indent="0" algn="ctr">
              <a:buNone/>
              <a:defRPr>
                <a:solidFill>
                  <a:schemeClr val="tx1">
                    <a:tint val="75000"/>
                  </a:schemeClr>
                </a:solidFill>
              </a:defRPr>
            </a:lvl5pPr>
            <a:lvl6pPr marL="2285761" indent="0" algn="ctr">
              <a:buNone/>
              <a:defRPr>
                <a:solidFill>
                  <a:schemeClr val="tx1">
                    <a:tint val="75000"/>
                  </a:schemeClr>
                </a:solidFill>
              </a:defRPr>
            </a:lvl6pPr>
            <a:lvl7pPr marL="2742913" indent="0" algn="ctr">
              <a:buNone/>
              <a:defRPr>
                <a:solidFill>
                  <a:schemeClr val="tx1">
                    <a:tint val="75000"/>
                  </a:schemeClr>
                </a:solidFill>
              </a:defRPr>
            </a:lvl7pPr>
            <a:lvl8pPr marL="3200066" indent="0" algn="ctr">
              <a:buNone/>
              <a:defRPr>
                <a:solidFill>
                  <a:schemeClr val="tx1">
                    <a:tint val="75000"/>
                  </a:schemeClr>
                </a:solidFill>
              </a:defRPr>
            </a:lvl8pPr>
            <a:lvl9pPr marL="3657217"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CE27B7B-C56A-4167-907E-D5A28AB08CDB}" type="datetimeFigureOut">
              <a:rPr lang="ru-RU" smtClean="0"/>
              <a:pPr/>
              <a:t>23.05.2017</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E23F1AD7-7A69-4B2A-A4FB-85C3A96490C6}" type="slidenum">
              <a:rPr lang="ru-RU" smtClean="0"/>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CE27B7B-C56A-4167-907E-D5A28AB08CDB}" type="datetimeFigureOut">
              <a:rPr lang="ru-RU" smtClean="0"/>
              <a:pPr/>
              <a:t>23.05.2017</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E23F1AD7-7A69-4B2A-A4FB-85C3A96490C6}"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3729037" y="529698"/>
            <a:ext cx="1157288" cy="1126807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257177" y="529698"/>
            <a:ext cx="3357563" cy="1126807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CE27B7B-C56A-4167-907E-D5A28AB08CDB}" type="datetimeFigureOut">
              <a:rPr lang="ru-RU" smtClean="0"/>
              <a:pPr/>
              <a:t>23.05.2017</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E23F1AD7-7A69-4B2A-A4FB-85C3A96490C6}"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CE27B7B-C56A-4167-907E-D5A28AB08CDB}" type="datetimeFigureOut">
              <a:rPr lang="ru-RU" smtClean="0"/>
              <a:pPr/>
              <a:t>23.05.2017</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E23F1AD7-7A69-4B2A-A4FB-85C3A96490C6}" type="slidenum">
              <a:rPr lang="ru-RU" smtClean="0"/>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736" y="6365522"/>
            <a:ext cx="5829300" cy="1967442"/>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541736" y="4198588"/>
            <a:ext cx="5829300" cy="2166936"/>
          </a:xfrm>
        </p:spPr>
        <p:txBody>
          <a:bodyPr anchor="b"/>
          <a:lstStyle>
            <a:lvl1pPr marL="0" indent="0">
              <a:buNone/>
              <a:defRPr sz="2000">
                <a:solidFill>
                  <a:schemeClr val="tx1">
                    <a:tint val="75000"/>
                  </a:schemeClr>
                </a:solidFill>
              </a:defRPr>
            </a:lvl1pPr>
            <a:lvl2pPr marL="457153" indent="0">
              <a:buNone/>
              <a:defRPr sz="1800">
                <a:solidFill>
                  <a:schemeClr val="tx1">
                    <a:tint val="75000"/>
                  </a:schemeClr>
                </a:solidFill>
              </a:defRPr>
            </a:lvl2pPr>
            <a:lvl3pPr marL="914304" indent="0">
              <a:buNone/>
              <a:defRPr sz="1600">
                <a:solidFill>
                  <a:schemeClr val="tx1">
                    <a:tint val="75000"/>
                  </a:schemeClr>
                </a:solidFill>
              </a:defRPr>
            </a:lvl3pPr>
            <a:lvl4pPr marL="1371457" indent="0">
              <a:buNone/>
              <a:defRPr sz="1400">
                <a:solidFill>
                  <a:schemeClr val="tx1">
                    <a:tint val="75000"/>
                  </a:schemeClr>
                </a:solidFill>
              </a:defRPr>
            </a:lvl4pPr>
            <a:lvl5pPr marL="1828609" indent="0">
              <a:buNone/>
              <a:defRPr sz="1400">
                <a:solidFill>
                  <a:schemeClr val="tx1">
                    <a:tint val="75000"/>
                  </a:schemeClr>
                </a:solidFill>
              </a:defRPr>
            </a:lvl5pPr>
            <a:lvl6pPr marL="2285761" indent="0">
              <a:buNone/>
              <a:defRPr sz="1400">
                <a:solidFill>
                  <a:schemeClr val="tx1">
                    <a:tint val="75000"/>
                  </a:schemeClr>
                </a:solidFill>
              </a:defRPr>
            </a:lvl6pPr>
            <a:lvl7pPr marL="2742913" indent="0">
              <a:buNone/>
              <a:defRPr sz="1400">
                <a:solidFill>
                  <a:schemeClr val="tx1">
                    <a:tint val="75000"/>
                  </a:schemeClr>
                </a:solidFill>
              </a:defRPr>
            </a:lvl7pPr>
            <a:lvl8pPr marL="3200066" indent="0">
              <a:buNone/>
              <a:defRPr sz="1400">
                <a:solidFill>
                  <a:schemeClr val="tx1">
                    <a:tint val="75000"/>
                  </a:schemeClr>
                </a:solidFill>
              </a:defRPr>
            </a:lvl8pPr>
            <a:lvl9pPr marL="3657217"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CE27B7B-C56A-4167-907E-D5A28AB08CDB}" type="datetimeFigureOut">
              <a:rPr lang="ru-RU" smtClean="0"/>
              <a:pPr/>
              <a:t>23.05.2017</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E23F1AD7-7A69-4B2A-A4FB-85C3A96490C6}" type="slidenum">
              <a:rPr lang="ru-RU" smtClean="0"/>
              <a:pPr/>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257176" y="3081867"/>
            <a:ext cx="2257425" cy="871590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2628902" y="3081867"/>
            <a:ext cx="2257425" cy="871590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CE27B7B-C56A-4167-907E-D5A28AB08CDB}" type="datetimeFigureOut">
              <a:rPr lang="ru-RU" smtClean="0"/>
              <a:pPr/>
              <a:t>23.05.2017</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E23F1AD7-7A69-4B2A-A4FB-85C3A96490C6}" type="slidenum">
              <a:rPr lang="ru-RU" smtClean="0"/>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96699"/>
            <a:ext cx="6172200" cy="1651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42901" y="2217386"/>
            <a:ext cx="3030141" cy="924101"/>
          </a:xfrm>
        </p:spPr>
        <p:txBody>
          <a:bodyPr anchor="b"/>
          <a:lstStyle>
            <a:lvl1pPr marL="0" indent="0">
              <a:buNone/>
              <a:defRPr sz="2400" b="1"/>
            </a:lvl1pPr>
            <a:lvl2pPr marL="457153" indent="0">
              <a:buNone/>
              <a:defRPr sz="2000" b="1"/>
            </a:lvl2pPr>
            <a:lvl3pPr marL="914304" indent="0">
              <a:buNone/>
              <a:defRPr sz="1800" b="1"/>
            </a:lvl3pPr>
            <a:lvl4pPr marL="1371457" indent="0">
              <a:buNone/>
              <a:defRPr sz="1600" b="1"/>
            </a:lvl4pPr>
            <a:lvl5pPr marL="1828609" indent="0">
              <a:buNone/>
              <a:defRPr sz="1600" b="1"/>
            </a:lvl5pPr>
            <a:lvl6pPr marL="2285761" indent="0">
              <a:buNone/>
              <a:defRPr sz="1600" b="1"/>
            </a:lvl6pPr>
            <a:lvl7pPr marL="2742913" indent="0">
              <a:buNone/>
              <a:defRPr sz="1600" b="1"/>
            </a:lvl7pPr>
            <a:lvl8pPr marL="3200066" indent="0">
              <a:buNone/>
              <a:defRPr sz="1600" b="1"/>
            </a:lvl8pPr>
            <a:lvl9pPr marL="3657217"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342901" y="3141487"/>
            <a:ext cx="303014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483771" y="2217386"/>
            <a:ext cx="3031331" cy="924101"/>
          </a:xfrm>
        </p:spPr>
        <p:txBody>
          <a:bodyPr anchor="b"/>
          <a:lstStyle>
            <a:lvl1pPr marL="0" indent="0">
              <a:buNone/>
              <a:defRPr sz="2400" b="1"/>
            </a:lvl1pPr>
            <a:lvl2pPr marL="457153" indent="0">
              <a:buNone/>
              <a:defRPr sz="2000" b="1"/>
            </a:lvl2pPr>
            <a:lvl3pPr marL="914304" indent="0">
              <a:buNone/>
              <a:defRPr sz="1800" b="1"/>
            </a:lvl3pPr>
            <a:lvl4pPr marL="1371457" indent="0">
              <a:buNone/>
              <a:defRPr sz="1600" b="1"/>
            </a:lvl4pPr>
            <a:lvl5pPr marL="1828609" indent="0">
              <a:buNone/>
              <a:defRPr sz="1600" b="1"/>
            </a:lvl5pPr>
            <a:lvl6pPr marL="2285761" indent="0">
              <a:buNone/>
              <a:defRPr sz="1600" b="1"/>
            </a:lvl6pPr>
            <a:lvl7pPr marL="2742913" indent="0">
              <a:buNone/>
              <a:defRPr sz="1600" b="1"/>
            </a:lvl7pPr>
            <a:lvl8pPr marL="3200066" indent="0">
              <a:buNone/>
              <a:defRPr sz="1600" b="1"/>
            </a:lvl8pPr>
            <a:lvl9pPr marL="3657217"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3483771" y="3141487"/>
            <a:ext cx="303133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CE27B7B-C56A-4167-907E-D5A28AB08CDB}" type="datetimeFigureOut">
              <a:rPr lang="ru-RU" smtClean="0"/>
              <a:pPr/>
              <a:t>23.05.2017</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E23F1AD7-7A69-4B2A-A4FB-85C3A96490C6}" type="slidenum">
              <a:rPr lang="ru-RU" smtClean="0"/>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CE27B7B-C56A-4167-907E-D5A28AB08CDB}" type="datetimeFigureOut">
              <a:rPr lang="ru-RU" smtClean="0"/>
              <a:pPr/>
              <a:t>23.05.2017</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E23F1AD7-7A69-4B2A-A4FB-85C3A96490C6}"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CE27B7B-C56A-4167-907E-D5A28AB08CDB}" type="datetimeFigureOut">
              <a:rPr lang="ru-RU" smtClean="0"/>
              <a:pPr/>
              <a:t>23.05.2017</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E23F1AD7-7A69-4B2A-A4FB-85C3A96490C6}"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2" y="394407"/>
            <a:ext cx="2256235" cy="1678517"/>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2681289" y="394406"/>
            <a:ext cx="3833813" cy="845449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42902" y="2072923"/>
            <a:ext cx="2256235" cy="6775980"/>
          </a:xfrm>
        </p:spPr>
        <p:txBody>
          <a:bodyPr/>
          <a:lstStyle>
            <a:lvl1pPr marL="0" indent="0">
              <a:buNone/>
              <a:defRPr sz="1400"/>
            </a:lvl1pPr>
            <a:lvl2pPr marL="457153" indent="0">
              <a:buNone/>
              <a:defRPr sz="1200"/>
            </a:lvl2pPr>
            <a:lvl3pPr marL="914304" indent="0">
              <a:buNone/>
              <a:defRPr sz="1000"/>
            </a:lvl3pPr>
            <a:lvl4pPr marL="1371457" indent="0">
              <a:buNone/>
              <a:defRPr sz="900"/>
            </a:lvl4pPr>
            <a:lvl5pPr marL="1828609" indent="0">
              <a:buNone/>
              <a:defRPr sz="900"/>
            </a:lvl5pPr>
            <a:lvl6pPr marL="2285761" indent="0">
              <a:buNone/>
              <a:defRPr sz="900"/>
            </a:lvl6pPr>
            <a:lvl7pPr marL="2742913" indent="0">
              <a:buNone/>
              <a:defRPr sz="900"/>
            </a:lvl7pPr>
            <a:lvl8pPr marL="3200066" indent="0">
              <a:buNone/>
              <a:defRPr sz="900"/>
            </a:lvl8pPr>
            <a:lvl9pPr marL="3657217"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CE27B7B-C56A-4167-907E-D5A28AB08CDB}" type="datetimeFigureOut">
              <a:rPr lang="ru-RU" smtClean="0"/>
              <a:pPr/>
              <a:t>23.05.2017</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E23F1AD7-7A69-4B2A-A4FB-85C3A96490C6}"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216" y="6934202"/>
            <a:ext cx="4114800" cy="818622"/>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344216" y="885119"/>
            <a:ext cx="4114800" cy="5943600"/>
          </a:xfrm>
        </p:spPr>
        <p:txBody>
          <a:bodyPr/>
          <a:lstStyle>
            <a:lvl1pPr marL="0" indent="0">
              <a:buNone/>
              <a:defRPr sz="3200"/>
            </a:lvl1pPr>
            <a:lvl2pPr marL="457153" indent="0">
              <a:buNone/>
              <a:defRPr sz="2800"/>
            </a:lvl2pPr>
            <a:lvl3pPr marL="914304" indent="0">
              <a:buNone/>
              <a:defRPr sz="2400"/>
            </a:lvl3pPr>
            <a:lvl4pPr marL="1371457" indent="0">
              <a:buNone/>
              <a:defRPr sz="2000"/>
            </a:lvl4pPr>
            <a:lvl5pPr marL="1828609" indent="0">
              <a:buNone/>
              <a:defRPr sz="2000"/>
            </a:lvl5pPr>
            <a:lvl6pPr marL="2285761" indent="0">
              <a:buNone/>
              <a:defRPr sz="2000"/>
            </a:lvl6pPr>
            <a:lvl7pPr marL="2742913" indent="0">
              <a:buNone/>
              <a:defRPr sz="2000"/>
            </a:lvl7pPr>
            <a:lvl8pPr marL="3200066" indent="0">
              <a:buNone/>
              <a:defRPr sz="2000"/>
            </a:lvl8pPr>
            <a:lvl9pPr marL="3657217" indent="0">
              <a:buNone/>
              <a:defRPr sz="2000"/>
            </a:lvl9pPr>
          </a:lstStyle>
          <a:p>
            <a:endParaRPr lang="ru-RU" dirty="0"/>
          </a:p>
        </p:txBody>
      </p:sp>
      <p:sp>
        <p:nvSpPr>
          <p:cNvPr id="4" name="Текст 3"/>
          <p:cNvSpPr>
            <a:spLocks noGrp="1"/>
          </p:cNvSpPr>
          <p:nvPr>
            <p:ph type="body" sz="half" idx="2"/>
          </p:nvPr>
        </p:nvSpPr>
        <p:spPr>
          <a:xfrm>
            <a:off x="1344216" y="7752823"/>
            <a:ext cx="4114800" cy="1162578"/>
          </a:xfrm>
        </p:spPr>
        <p:txBody>
          <a:bodyPr/>
          <a:lstStyle>
            <a:lvl1pPr marL="0" indent="0">
              <a:buNone/>
              <a:defRPr sz="1400"/>
            </a:lvl1pPr>
            <a:lvl2pPr marL="457153" indent="0">
              <a:buNone/>
              <a:defRPr sz="1200"/>
            </a:lvl2pPr>
            <a:lvl3pPr marL="914304" indent="0">
              <a:buNone/>
              <a:defRPr sz="1000"/>
            </a:lvl3pPr>
            <a:lvl4pPr marL="1371457" indent="0">
              <a:buNone/>
              <a:defRPr sz="900"/>
            </a:lvl4pPr>
            <a:lvl5pPr marL="1828609" indent="0">
              <a:buNone/>
              <a:defRPr sz="900"/>
            </a:lvl5pPr>
            <a:lvl6pPr marL="2285761" indent="0">
              <a:buNone/>
              <a:defRPr sz="900"/>
            </a:lvl6pPr>
            <a:lvl7pPr marL="2742913" indent="0">
              <a:buNone/>
              <a:defRPr sz="900"/>
            </a:lvl7pPr>
            <a:lvl8pPr marL="3200066" indent="0">
              <a:buNone/>
              <a:defRPr sz="900"/>
            </a:lvl8pPr>
            <a:lvl9pPr marL="3657217"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CE27B7B-C56A-4167-907E-D5A28AB08CDB}" type="datetimeFigureOut">
              <a:rPr lang="ru-RU" smtClean="0"/>
              <a:pPr/>
              <a:t>23.05.2017</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E23F1AD7-7A69-4B2A-A4FB-85C3A96490C6}" type="slidenum">
              <a:rPr lang="ru-RU" smtClean="0"/>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96699"/>
            <a:ext cx="6172200" cy="1651000"/>
          </a:xfrm>
          <a:prstGeom prst="rect">
            <a:avLst/>
          </a:prstGeom>
        </p:spPr>
        <p:txBody>
          <a:bodyPr vert="horz" lIns="91430" tIns="45715" rIns="91430" bIns="45715"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342900" y="2311403"/>
            <a:ext cx="6172200" cy="6537502"/>
          </a:xfrm>
          <a:prstGeom prst="rect">
            <a:avLst/>
          </a:prstGeom>
        </p:spPr>
        <p:txBody>
          <a:bodyPr vert="horz" lIns="91430" tIns="45715" rIns="91430" bIns="45715"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342900" y="9181397"/>
            <a:ext cx="1600200" cy="527402"/>
          </a:xfrm>
          <a:prstGeom prst="rect">
            <a:avLst/>
          </a:prstGeom>
        </p:spPr>
        <p:txBody>
          <a:bodyPr vert="horz" lIns="91430" tIns="45715" rIns="91430" bIns="45715" rtlCol="0" anchor="ctr"/>
          <a:lstStyle>
            <a:lvl1pPr algn="l">
              <a:defRPr sz="1200">
                <a:solidFill>
                  <a:schemeClr val="tx1">
                    <a:tint val="75000"/>
                  </a:schemeClr>
                </a:solidFill>
              </a:defRPr>
            </a:lvl1pPr>
          </a:lstStyle>
          <a:p>
            <a:fld id="{5CE27B7B-C56A-4167-907E-D5A28AB08CDB}" type="datetimeFigureOut">
              <a:rPr lang="ru-RU" smtClean="0"/>
              <a:pPr/>
              <a:t>23.05.2017</a:t>
            </a:fld>
            <a:endParaRPr lang="ru-RU" dirty="0"/>
          </a:p>
        </p:txBody>
      </p:sp>
      <p:sp>
        <p:nvSpPr>
          <p:cNvPr id="5" name="Нижний колонтитул 4"/>
          <p:cNvSpPr>
            <a:spLocks noGrp="1"/>
          </p:cNvSpPr>
          <p:nvPr>
            <p:ph type="ftr" sz="quarter" idx="3"/>
          </p:nvPr>
        </p:nvSpPr>
        <p:spPr>
          <a:xfrm>
            <a:off x="2343151" y="9181397"/>
            <a:ext cx="2171700" cy="527402"/>
          </a:xfrm>
          <a:prstGeom prst="rect">
            <a:avLst/>
          </a:prstGeom>
        </p:spPr>
        <p:txBody>
          <a:bodyPr vert="horz" lIns="91430" tIns="45715" rIns="91430" bIns="45715"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4914900" y="9181397"/>
            <a:ext cx="1600200" cy="527402"/>
          </a:xfrm>
          <a:prstGeom prst="rect">
            <a:avLst/>
          </a:prstGeom>
        </p:spPr>
        <p:txBody>
          <a:bodyPr vert="horz" lIns="91430" tIns="45715" rIns="91430" bIns="45715" rtlCol="0" anchor="ctr"/>
          <a:lstStyle>
            <a:lvl1pPr algn="r">
              <a:defRPr sz="1200">
                <a:solidFill>
                  <a:schemeClr val="tx1">
                    <a:tint val="75000"/>
                  </a:schemeClr>
                </a:solidFill>
              </a:defRPr>
            </a:lvl1pPr>
          </a:lstStyle>
          <a:p>
            <a:fld id="{E23F1AD7-7A69-4B2A-A4FB-85C3A96490C6}"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304" rtl="0" eaLnBrk="1" latinLnBrk="0" hangingPunct="1">
        <a:spcBef>
          <a:spcPct val="0"/>
        </a:spcBef>
        <a:buNone/>
        <a:defRPr sz="4400" kern="1200">
          <a:solidFill>
            <a:schemeClr val="tx1"/>
          </a:solidFill>
          <a:latin typeface="+mj-lt"/>
          <a:ea typeface="+mj-ea"/>
          <a:cs typeface="+mj-cs"/>
        </a:defRPr>
      </a:lvl1pPr>
    </p:titleStyle>
    <p:bodyStyle>
      <a:lvl1pPr marL="342864" indent="-342864" algn="l" defTabSz="914304"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72" indent="-285720" algn="l" defTabSz="914304"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81" indent="-228576" algn="l" defTabSz="914304"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32" indent="-228576" algn="l" defTabSz="914304"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185" indent="-228576" algn="l" defTabSz="914304"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338" indent="-228576" algn="l" defTabSz="914304"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89" indent="-228576" algn="l" defTabSz="914304"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642" indent="-228576" algn="l" defTabSz="914304"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93" indent="-228576" algn="l" defTabSz="914304"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304" rtl="0" eaLnBrk="1" latinLnBrk="0" hangingPunct="1">
        <a:defRPr sz="1800" kern="1200">
          <a:solidFill>
            <a:schemeClr val="tx1"/>
          </a:solidFill>
          <a:latin typeface="+mn-lt"/>
          <a:ea typeface="+mn-ea"/>
          <a:cs typeface="+mn-cs"/>
        </a:defRPr>
      </a:lvl1pPr>
      <a:lvl2pPr marL="457153" algn="l" defTabSz="914304" rtl="0" eaLnBrk="1" latinLnBrk="0" hangingPunct="1">
        <a:defRPr sz="1800" kern="1200">
          <a:solidFill>
            <a:schemeClr val="tx1"/>
          </a:solidFill>
          <a:latin typeface="+mn-lt"/>
          <a:ea typeface="+mn-ea"/>
          <a:cs typeface="+mn-cs"/>
        </a:defRPr>
      </a:lvl2pPr>
      <a:lvl3pPr marL="914304" algn="l" defTabSz="914304" rtl="0" eaLnBrk="1" latinLnBrk="0" hangingPunct="1">
        <a:defRPr sz="1800" kern="1200">
          <a:solidFill>
            <a:schemeClr val="tx1"/>
          </a:solidFill>
          <a:latin typeface="+mn-lt"/>
          <a:ea typeface="+mn-ea"/>
          <a:cs typeface="+mn-cs"/>
        </a:defRPr>
      </a:lvl3pPr>
      <a:lvl4pPr marL="1371457" algn="l" defTabSz="914304" rtl="0" eaLnBrk="1" latinLnBrk="0" hangingPunct="1">
        <a:defRPr sz="1800" kern="1200">
          <a:solidFill>
            <a:schemeClr val="tx1"/>
          </a:solidFill>
          <a:latin typeface="+mn-lt"/>
          <a:ea typeface="+mn-ea"/>
          <a:cs typeface="+mn-cs"/>
        </a:defRPr>
      </a:lvl4pPr>
      <a:lvl5pPr marL="1828609" algn="l" defTabSz="914304" rtl="0" eaLnBrk="1" latinLnBrk="0" hangingPunct="1">
        <a:defRPr sz="1800" kern="1200">
          <a:solidFill>
            <a:schemeClr val="tx1"/>
          </a:solidFill>
          <a:latin typeface="+mn-lt"/>
          <a:ea typeface="+mn-ea"/>
          <a:cs typeface="+mn-cs"/>
        </a:defRPr>
      </a:lvl5pPr>
      <a:lvl6pPr marL="2285761" algn="l" defTabSz="914304" rtl="0" eaLnBrk="1" latinLnBrk="0" hangingPunct="1">
        <a:defRPr sz="1800" kern="1200">
          <a:solidFill>
            <a:schemeClr val="tx1"/>
          </a:solidFill>
          <a:latin typeface="+mn-lt"/>
          <a:ea typeface="+mn-ea"/>
          <a:cs typeface="+mn-cs"/>
        </a:defRPr>
      </a:lvl6pPr>
      <a:lvl7pPr marL="2742913" algn="l" defTabSz="914304" rtl="0" eaLnBrk="1" latinLnBrk="0" hangingPunct="1">
        <a:defRPr sz="1800" kern="1200">
          <a:solidFill>
            <a:schemeClr val="tx1"/>
          </a:solidFill>
          <a:latin typeface="+mn-lt"/>
          <a:ea typeface="+mn-ea"/>
          <a:cs typeface="+mn-cs"/>
        </a:defRPr>
      </a:lvl7pPr>
      <a:lvl8pPr marL="3200066" algn="l" defTabSz="914304" rtl="0" eaLnBrk="1" latinLnBrk="0" hangingPunct="1">
        <a:defRPr sz="1800" kern="1200">
          <a:solidFill>
            <a:schemeClr val="tx1"/>
          </a:solidFill>
          <a:latin typeface="+mn-lt"/>
          <a:ea typeface="+mn-ea"/>
          <a:cs typeface="+mn-cs"/>
        </a:defRPr>
      </a:lvl8pPr>
      <a:lvl9pPr marL="3657217" algn="l" defTabSz="91430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1.jpeg"/><Relationship Id="rId3" Type="http://schemas.openxmlformats.org/officeDocument/2006/relationships/image" Target="../media/image1.jpeg"/><Relationship Id="rId7" Type="http://schemas.openxmlformats.org/officeDocument/2006/relationships/image" Target="../media/image5.jpeg"/><Relationship Id="rId12"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11" Type="http://schemas.openxmlformats.org/officeDocument/2006/relationships/image" Target="../media/image9.jpeg"/><Relationship Id="rId5" Type="http://schemas.openxmlformats.org/officeDocument/2006/relationships/image" Target="../media/image3.png"/><Relationship Id="rId10" Type="http://schemas.openxmlformats.org/officeDocument/2006/relationships/image" Target="../media/image8.jpeg"/><Relationship Id="rId4" Type="http://schemas.openxmlformats.org/officeDocument/2006/relationships/image" Target="../media/image2.jpeg"/><Relationship Id="rId9" Type="http://schemas.openxmlformats.org/officeDocument/2006/relationships/image" Target="../media/image7.jpeg"/><Relationship Id="rId14" Type="http://schemas.openxmlformats.org/officeDocument/2006/relationships/image" Target="../media/image12.jpeg"/></Relationships>
</file>

<file path=ppt/slides/_rels/slide2.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10" Type="http://schemas.openxmlformats.org/officeDocument/2006/relationships/image" Target="../media/image20.jpeg"/><Relationship Id="rId4" Type="http://schemas.openxmlformats.org/officeDocument/2006/relationships/image" Target="../media/image14.jpeg"/><Relationship Id="rId9" Type="http://schemas.openxmlformats.org/officeDocument/2006/relationships/image" Target="../media/image19.jpeg"/></Relationships>
</file>

<file path=ppt/slides/_rels/slide3.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jpeg"/><Relationship Id="rId4" Type="http://schemas.openxmlformats.org/officeDocument/2006/relationships/image" Target="../media/image23.jpeg"/></Relationships>
</file>

<file path=ppt/slides/_rels/slide4.xml.rels><?xml version="1.0" encoding="UTF-8" standalone="yes"?>
<Relationships xmlns="http://schemas.openxmlformats.org/package/2006/relationships"><Relationship Id="rId8" Type="http://schemas.openxmlformats.org/officeDocument/2006/relationships/image" Target="../media/image33.jpeg"/><Relationship Id="rId13" Type="http://schemas.openxmlformats.org/officeDocument/2006/relationships/image" Target="../media/image38.jpeg"/><Relationship Id="rId3" Type="http://schemas.openxmlformats.org/officeDocument/2006/relationships/image" Target="../media/image28.jpeg"/><Relationship Id="rId7" Type="http://schemas.openxmlformats.org/officeDocument/2006/relationships/image" Target="../media/image32.jpeg"/><Relationship Id="rId12" Type="http://schemas.openxmlformats.org/officeDocument/2006/relationships/image" Target="../media/image37.jpeg"/><Relationship Id="rId17" Type="http://schemas.openxmlformats.org/officeDocument/2006/relationships/image" Target="../media/image21.jpeg"/><Relationship Id="rId2" Type="http://schemas.openxmlformats.org/officeDocument/2006/relationships/image" Target="../media/image27.jpeg"/><Relationship Id="rId16" Type="http://schemas.openxmlformats.org/officeDocument/2006/relationships/image" Target="../media/image41.jpeg"/><Relationship Id="rId1" Type="http://schemas.openxmlformats.org/officeDocument/2006/relationships/slideLayout" Target="../slideLayouts/slideLayout2.xml"/><Relationship Id="rId6" Type="http://schemas.openxmlformats.org/officeDocument/2006/relationships/image" Target="../media/image31.jpeg"/><Relationship Id="rId11" Type="http://schemas.openxmlformats.org/officeDocument/2006/relationships/image" Target="../media/image36.jpeg"/><Relationship Id="rId5" Type="http://schemas.openxmlformats.org/officeDocument/2006/relationships/image" Target="../media/image30.jpeg"/><Relationship Id="rId15" Type="http://schemas.openxmlformats.org/officeDocument/2006/relationships/image" Target="../media/image40.jpeg"/><Relationship Id="rId10" Type="http://schemas.openxmlformats.org/officeDocument/2006/relationships/image" Target="../media/image35.jpeg"/><Relationship Id="rId4" Type="http://schemas.openxmlformats.org/officeDocument/2006/relationships/image" Target="../media/image29.jpeg"/><Relationship Id="rId9" Type="http://schemas.openxmlformats.org/officeDocument/2006/relationships/image" Target="../media/image34.jpeg"/><Relationship Id="rId14" Type="http://schemas.openxmlformats.org/officeDocument/2006/relationships/image" Target="../media/image39.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Прямоугольник 3"/>
          <p:cNvSpPr/>
          <p:nvPr/>
        </p:nvSpPr>
        <p:spPr>
          <a:xfrm>
            <a:off x="1142984" y="154749"/>
            <a:ext cx="4429156" cy="276989"/>
          </a:xfrm>
          <a:prstGeom prst="rect">
            <a:avLst/>
          </a:prstGeom>
        </p:spPr>
        <p:txBody>
          <a:bodyPr wrap="square" lIns="91430" tIns="45715" rIns="91430" bIns="45715">
            <a:spAutoFit/>
          </a:bodyPr>
          <a:lstStyle/>
          <a:p>
            <a:pPr algn="ctr"/>
            <a:r>
              <a:rPr lang="ru-RU" sz="1200" dirty="0" smtClean="0">
                <a:effectLst>
                  <a:outerShdw blurRad="38100" dist="38100" dir="2700000" algn="tl">
                    <a:srgbClr val="000000">
                      <a:alpha val="43137"/>
                    </a:srgbClr>
                  </a:outerShdw>
                </a:effectLst>
                <a:latin typeface="Bookman Old Style" pitchFamily="18" charset="0"/>
                <a:cs typeface="Times New Roman" pitchFamily="18" charset="0"/>
              </a:rPr>
              <a:t>ГАПОУ «Бугульминский аграрный колледж</a:t>
            </a:r>
            <a:r>
              <a:rPr lang="ru-RU" sz="1200" b="1" dirty="0" smtClean="0">
                <a:solidFill>
                  <a:srgbClr val="7030A0"/>
                </a:solidFill>
                <a:effectLst>
                  <a:outerShdw blurRad="38100" dist="38100" dir="2700000" algn="tl">
                    <a:srgbClr val="000000">
                      <a:alpha val="43137"/>
                    </a:srgbClr>
                  </a:outerShdw>
                </a:effectLst>
                <a:latin typeface="Bookman Old Style" pitchFamily="18" charset="0"/>
                <a:cs typeface="Times New Roman" pitchFamily="18" charset="0"/>
              </a:rPr>
              <a:t>»</a:t>
            </a:r>
            <a:endParaRPr lang="ru-RU" sz="1200" b="1" dirty="0">
              <a:solidFill>
                <a:srgbClr val="7030A0"/>
              </a:solidFill>
              <a:effectLst>
                <a:outerShdw blurRad="38100" dist="38100" dir="2700000" algn="tl">
                  <a:srgbClr val="000000">
                    <a:alpha val="43137"/>
                  </a:srgbClr>
                </a:outerShdw>
              </a:effectLst>
              <a:latin typeface="Bookman Old Style" pitchFamily="18" charset="0"/>
              <a:cs typeface="Times New Roman" pitchFamily="18" charset="0"/>
            </a:endParaRPr>
          </a:p>
        </p:txBody>
      </p:sp>
      <p:pic>
        <p:nvPicPr>
          <p:cNvPr id="5" name="Picture 1" descr="C:\Users\Библиотека\Desktop\ВСЕ материалы на конкурс и на сайт\логотип колледжа.png"/>
          <p:cNvPicPr>
            <a:picLocks noChangeAspect="1" noChangeArrowheads="1"/>
          </p:cNvPicPr>
          <p:nvPr/>
        </p:nvPicPr>
        <p:blipFill>
          <a:blip r:embed="rId3" cstate="print"/>
          <a:srcRect/>
          <a:stretch>
            <a:fillRect/>
          </a:stretch>
        </p:blipFill>
        <p:spPr bwMode="auto">
          <a:xfrm>
            <a:off x="500042" y="166654"/>
            <a:ext cx="571504" cy="615686"/>
          </a:xfrm>
          <a:prstGeom prst="rect">
            <a:avLst/>
          </a:prstGeom>
          <a:noFill/>
        </p:spPr>
      </p:pic>
      <p:pic>
        <p:nvPicPr>
          <p:cNvPr id="6" name="Picture 2" descr="C:\Users\Библиотека\Desktop\ВЫПУСК ГАЗЕТЫ\ГАЗЕТА\1280px-Traktor_Bugulma_02.jpg"/>
          <p:cNvPicPr>
            <a:picLocks noChangeAspect="1" noChangeArrowheads="1"/>
          </p:cNvPicPr>
          <p:nvPr/>
        </p:nvPicPr>
        <p:blipFill>
          <a:blip r:embed="rId4" cstate="print"/>
          <a:srcRect/>
          <a:stretch>
            <a:fillRect/>
          </a:stretch>
        </p:blipFill>
        <p:spPr bwMode="auto">
          <a:xfrm>
            <a:off x="5572140" y="166655"/>
            <a:ext cx="828366" cy="696521"/>
          </a:xfrm>
          <a:prstGeom prst="rect">
            <a:avLst/>
          </a:prstGeom>
          <a:noFill/>
        </p:spPr>
      </p:pic>
      <p:sp>
        <p:nvSpPr>
          <p:cNvPr id="8" name="Прямоугольник 7"/>
          <p:cNvSpPr/>
          <p:nvPr/>
        </p:nvSpPr>
        <p:spPr>
          <a:xfrm>
            <a:off x="1785926" y="309531"/>
            <a:ext cx="3429024" cy="646331"/>
          </a:xfrm>
          <a:prstGeom prst="rect">
            <a:avLst/>
          </a:prstGeom>
        </p:spPr>
        <p:txBody>
          <a:bodyPr wrap="square" lIns="91430" tIns="45715" rIns="91430" bIns="45715">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yrillicOld" pitchFamily="2" charset="0"/>
                <a:cs typeface="Times New Roman" pitchFamily="18" charset="0"/>
              </a:rPr>
              <a:t>Ф О Р Д З О Н</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yrillicOld" pitchFamily="2" charset="0"/>
            </a:endParaRPr>
          </a:p>
        </p:txBody>
      </p:sp>
      <p:sp>
        <p:nvSpPr>
          <p:cNvPr id="9" name="Прямоугольник 8"/>
          <p:cNvSpPr/>
          <p:nvPr/>
        </p:nvSpPr>
        <p:spPr>
          <a:xfrm>
            <a:off x="928671" y="809596"/>
            <a:ext cx="4786346" cy="413390"/>
          </a:xfrm>
          <a:prstGeom prst="rect">
            <a:avLst/>
          </a:prstGeom>
        </p:spPr>
        <p:txBody>
          <a:bodyPr wrap="square" lIns="91430" tIns="45715" rIns="91430" bIns="45715">
            <a:spAutoFit/>
          </a:bodyPr>
          <a:lstStyle/>
          <a:p>
            <a:pPr algn="ctr" fontAlgn="base">
              <a:spcBef>
                <a:spcPct val="0"/>
              </a:spcBef>
              <a:spcAft>
                <a:spcPct val="0"/>
              </a:spcAft>
            </a:pPr>
            <a:r>
              <a:rPr lang="ru-RU" sz="1000" dirty="0" smtClean="0">
                <a:latin typeface="Times New Roman" pitchFamily="18" charset="0"/>
                <a:ea typeface="Century Schoolbook" pitchFamily="18" charset="0"/>
                <a:cs typeface="Times New Roman" pitchFamily="18" charset="0"/>
              </a:rPr>
              <a:t>Студенческая газета</a:t>
            </a:r>
          </a:p>
          <a:p>
            <a:pPr algn="ctr" fontAlgn="base">
              <a:spcBef>
                <a:spcPct val="0"/>
              </a:spcBef>
              <a:spcAft>
                <a:spcPct val="0"/>
              </a:spcAft>
            </a:pPr>
            <a:r>
              <a:rPr lang="ru-RU" sz="1000" dirty="0" smtClean="0">
                <a:latin typeface="Times New Roman" pitchFamily="18" charset="0"/>
                <a:ea typeface="Century Schoolbook" pitchFamily="18" charset="0"/>
                <a:cs typeface="Times New Roman" pitchFamily="18" charset="0"/>
              </a:rPr>
              <a:t> выпуск № 4, апрель 2017 года</a:t>
            </a:r>
            <a:endParaRPr lang="ru-RU" sz="1000" dirty="0">
              <a:latin typeface="Times New Roman" pitchFamily="18" charset="0"/>
              <a:cs typeface="Times New Roman" pitchFamily="18" charset="0"/>
            </a:endParaRPr>
          </a:p>
        </p:txBody>
      </p:sp>
      <p:sp>
        <p:nvSpPr>
          <p:cNvPr id="1028" name="Text Box 4"/>
          <p:cNvSpPr txBox="1">
            <a:spLocks noChangeArrowheads="1" noChangeShapeType="1"/>
          </p:cNvSpPr>
          <p:nvPr/>
        </p:nvSpPr>
        <p:spPr bwMode="auto">
          <a:xfrm>
            <a:off x="1857366" y="2940831"/>
            <a:ext cx="2033587" cy="4469738"/>
          </a:xfrm>
          <a:prstGeom prst="rect">
            <a:avLst/>
          </a:prstGeom>
          <a:noFill/>
          <a:ln w="0" algn="in">
            <a:noFill/>
            <a:miter lim="800000"/>
            <a:headEnd/>
            <a:tailEnd/>
          </a:ln>
          <a:effectLst/>
        </p:spPr>
        <p:txBody>
          <a:bodyPr vert="horz" wrap="square" lIns="36191" tIns="36191" rIns="36191" bIns="36191" numCol="1" anchor="t" anchorCtr="0" compatLnSpc="1">
            <a:prstTxWarp prst="textNoShape">
              <a:avLst/>
            </a:prstTxWarp>
          </a:bodyPr>
          <a:lstStyle/>
          <a:p>
            <a:pPr fontAlgn="base">
              <a:spcBef>
                <a:spcPct val="0"/>
              </a:spcBef>
              <a:spcAft>
                <a:spcPct val="0"/>
              </a:spcAft>
            </a:pPr>
            <a:endParaRPr lang="ru-RU" dirty="0" smtClean="0">
              <a:latin typeface="Arial" pitchFamily="34" charset="0"/>
              <a:cs typeface="Arial" pitchFamily="34" charset="0"/>
            </a:endParaRPr>
          </a:p>
        </p:txBody>
      </p:sp>
      <p:sp>
        <p:nvSpPr>
          <p:cNvPr id="13" name="Прямоугольник 12"/>
          <p:cNvSpPr/>
          <p:nvPr/>
        </p:nvSpPr>
        <p:spPr>
          <a:xfrm>
            <a:off x="1571613" y="2166918"/>
            <a:ext cx="4929222" cy="267387"/>
          </a:xfrm>
          <a:prstGeom prst="rect">
            <a:avLst/>
          </a:prstGeom>
        </p:spPr>
        <p:txBody>
          <a:bodyPr wrap="square" lIns="91430" tIns="45715" rIns="91430" bIns="45715">
            <a:spAutoFit/>
          </a:bodyPr>
          <a:lstStyle/>
          <a:p>
            <a:pPr>
              <a:buNone/>
            </a:pPr>
            <a:r>
              <a:rPr lang="ru-RU" sz="1100" dirty="0" smtClean="0">
                <a:latin typeface="Bookman Old Style" pitchFamily="18" charset="0"/>
              </a:rPr>
              <a:t> </a:t>
            </a:r>
          </a:p>
        </p:txBody>
      </p:sp>
      <p:sp>
        <p:nvSpPr>
          <p:cNvPr id="12" name="Прямоугольник 11"/>
          <p:cNvSpPr/>
          <p:nvPr/>
        </p:nvSpPr>
        <p:spPr>
          <a:xfrm>
            <a:off x="3143248" y="1381101"/>
            <a:ext cx="3571900" cy="442591"/>
          </a:xfrm>
          <a:prstGeom prst="rect">
            <a:avLst/>
          </a:prstGeom>
        </p:spPr>
        <p:txBody>
          <a:bodyPr wrap="square" lIns="91430" tIns="45715" rIns="91430" bIns="45715">
            <a:spAutoFit/>
          </a:bodyPr>
          <a:lstStyle/>
          <a:p>
            <a:pPr algn="ctr"/>
            <a:r>
              <a:rPr lang="tt-RU" sz="1000" b="1" dirty="0" smtClean="0">
                <a:solidFill>
                  <a:srgbClr val="7030A0"/>
                </a:solidFill>
                <a:latin typeface="Times New Roman" pitchFamily="18" charset="0"/>
                <a:cs typeface="Times New Roman" pitchFamily="18" charset="0"/>
              </a:rPr>
              <a:t/>
            </a:r>
            <a:br>
              <a:rPr lang="tt-RU" sz="1000" b="1" dirty="0" smtClean="0">
                <a:solidFill>
                  <a:srgbClr val="7030A0"/>
                </a:solidFill>
                <a:latin typeface="Times New Roman" pitchFamily="18" charset="0"/>
                <a:cs typeface="Times New Roman" pitchFamily="18" charset="0"/>
              </a:rPr>
            </a:br>
            <a:endParaRPr lang="ru-RU" sz="1200" dirty="0">
              <a:solidFill>
                <a:srgbClr val="C00000"/>
              </a:solidFill>
            </a:endParaRPr>
          </a:p>
        </p:txBody>
      </p:sp>
      <p:sp>
        <p:nvSpPr>
          <p:cNvPr id="23" name="TextBox 22"/>
          <p:cNvSpPr txBox="1"/>
          <p:nvPr/>
        </p:nvSpPr>
        <p:spPr>
          <a:xfrm>
            <a:off x="4714884" y="1018176"/>
            <a:ext cx="1714512" cy="252787"/>
          </a:xfrm>
          <a:prstGeom prst="rect">
            <a:avLst/>
          </a:prstGeom>
        </p:spPr>
        <p:style>
          <a:lnRef idx="0">
            <a:schemeClr val="accent5"/>
          </a:lnRef>
          <a:fillRef idx="3">
            <a:schemeClr val="accent5"/>
          </a:fillRef>
          <a:effectRef idx="3">
            <a:schemeClr val="accent5"/>
          </a:effectRef>
          <a:fontRef idx="minor">
            <a:schemeClr val="lt1"/>
          </a:fontRef>
        </p:style>
        <p:txBody>
          <a:bodyPr wrap="square" lIns="91430" tIns="45715" rIns="91430" bIns="45715" rtlCol="0">
            <a:spAutoFit/>
          </a:bodyPr>
          <a:lstStyle/>
          <a:p>
            <a:r>
              <a:rPr lang="ru-RU" sz="1000" b="1" dirty="0" smtClean="0">
                <a:solidFill>
                  <a:schemeClr val="bg1"/>
                </a:solidFill>
                <a:latin typeface="Bookman Old Style" pitchFamily="18" charset="0"/>
              </a:rPr>
              <a:t>  </a:t>
            </a:r>
            <a:r>
              <a:rPr lang="ru-RU" sz="900" b="1" dirty="0" smtClean="0">
                <a:solidFill>
                  <a:schemeClr val="bg1"/>
                </a:solidFill>
                <a:latin typeface="Bookman Old Style" pitchFamily="18" charset="0"/>
              </a:rPr>
              <a:t>ПРОФОРИЕНТАЦИЯ</a:t>
            </a:r>
            <a:endParaRPr lang="ru-RU" sz="900" b="1" dirty="0">
              <a:solidFill>
                <a:schemeClr val="bg1"/>
              </a:solidFill>
              <a:latin typeface="Bookman Old Style" pitchFamily="18" charset="0"/>
            </a:endParaRPr>
          </a:p>
        </p:txBody>
      </p:sp>
      <p:sp>
        <p:nvSpPr>
          <p:cNvPr id="20" name="TextBox 19"/>
          <p:cNvSpPr txBox="1"/>
          <p:nvPr/>
        </p:nvSpPr>
        <p:spPr>
          <a:xfrm>
            <a:off x="142852" y="1023911"/>
            <a:ext cx="1071570" cy="215444"/>
          </a:xfrm>
          <a:prstGeom prst="rect">
            <a:avLst/>
          </a:prstGeom>
          <a:noFill/>
        </p:spPr>
        <p:txBody>
          <a:bodyPr wrap="square" lIns="91430" tIns="45715" rIns="91430" bIns="45715" rtlCol="0">
            <a:spAutoFit/>
          </a:bodyPr>
          <a:lstStyle/>
          <a:p>
            <a:r>
              <a:rPr lang="ru-RU" sz="800" dirty="0" smtClean="0">
                <a:latin typeface="Bookman Old Style" pitchFamily="18" charset="0"/>
              </a:rPr>
              <a:t>В этом выпуске</a:t>
            </a:r>
            <a:r>
              <a:rPr lang="ru-RU" sz="800" dirty="0" smtClean="0"/>
              <a:t>:</a:t>
            </a:r>
            <a:endParaRPr lang="ru-RU" sz="800" dirty="0"/>
          </a:p>
        </p:txBody>
      </p:sp>
      <p:pic>
        <p:nvPicPr>
          <p:cNvPr id="21" name="Рисунок 20" descr="C:\Users\Библиотека\Desktop\РАМКИ ЦВЕТЫ\рамки\Рисунок1.png"/>
          <p:cNvPicPr/>
          <p:nvPr/>
        </p:nvPicPr>
        <p:blipFill>
          <a:blip r:embed="rId5" cstate="print">
            <a:lum bright="-40000"/>
          </a:blip>
          <a:srcRect b="50215"/>
          <a:stretch>
            <a:fillRect/>
          </a:stretch>
        </p:blipFill>
        <p:spPr bwMode="auto">
          <a:xfrm>
            <a:off x="71415" y="881034"/>
            <a:ext cx="1214422" cy="428628"/>
          </a:xfrm>
          <a:prstGeom prst="rect">
            <a:avLst/>
          </a:prstGeom>
          <a:noFill/>
          <a:ln w="9525">
            <a:noFill/>
            <a:miter lim="800000"/>
            <a:headEnd/>
            <a:tailEnd/>
          </a:ln>
        </p:spPr>
      </p:pic>
      <p:sp>
        <p:nvSpPr>
          <p:cNvPr id="25" name="TextBox 24"/>
          <p:cNvSpPr txBox="1"/>
          <p:nvPr/>
        </p:nvSpPr>
        <p:spPr>
          <a:xfrm>
            <a:off x="142852" y="2238356"/>
            <a:ext cx="255198" cy="267387"/>
          </a:xfrm>
          <a:prstGeom prst="rect">
            <a:avLst/>
          </a:prstGeom>
          <a:noFill/>
        </p:spPr>
        <p:txBody>
          <a:bodyPr wrap="square" lIns="91430" tIns="45715" rIns="91430" bIns="45715" rtlCol="0">
            <a:spAutoFit/>
          </a:bodyPr>
          <a:lstStyle/>
          <a:p>
            <a:r>
              <a:rPr lang="en-US" sz="1100" dirty="0" smtClean="0"/>
              <a:t>&gt;</a:t>
            </a:r>
            <a:endParaRPr lang="ru-RU" sz="1100" dirty="0"/>
          </a:p>
        </p:txBody>
      </p:sp>
      <p:sp>
        <p:nvSpPr>
          <p:cNvPr id="26" name="TextBox 25"/>
          <p:cNvSpPr txBox="1"/>
          <p:nvPr/>
        </p:nvSpPr>
        <p:spPr>
          <a:xfrm>
            <a:off x="785794" y="1952604"/>
            <a:ext cx="1071570" cy="338554"/>
          </a:xfrm>
          <a:prstGeom prst="rect">
            <a:avLst/>
          </a:prstGeom>
          <a:noFill/>
        </p:spPr>
        <p:txBody>
          <a:bodyPr wrap="square" lIns="91430" tIns="45715" rIns="91430" bIns="45715" rtlCol="0">
            <a:spAutoFit/>
          </a:bodyPr>
          <a:lstStyle/>
          <a:p>
            <a:pPr algn="ctr"/>
            <a:endParaRPr lang="ru-RU" sz="800" dirty="0" smtClean="0"/>
          </a:p>
          <a:p>
            <a:pPr algn="ctr"/>
            <a:endParaRPr lang="ru-RU" sz="800" dirty="0" smtClean="0"/>
          </a:p>
        </p:txBody>
      </p:sp>
      <p:sp>
        <p:nvSpPr>
          <p:cNvPr id="27" name="TextBox 26"/>
          <p:cNvSpPr txBox="1"/>
          <p:nvPr/>
        </p:nvSpPr>
        <p:spPr>
          <a:xfrm>
            <a:off x="142852" y="1809728"/>
            <a:ext cx="255198" cy="230832"/>
          </a:xfrm>
          <a:prstGeom prst="rect">
            <a:avLst/>
          </a:prstGeom>
          <a:noFill/>
        </p:spPr>
        <p:txBody>
          <a:bodyPr wrap="square" lIns="91430" tIns="45715" rIns="91430" bIns="45715" rtlCol="0">
            <a:spAutoFit/>
          </a:bodyPr>
          <a:lstStyle/>
          <a:p>
            <a:r>
              <a:rPr lang="en-US" sz="900" dirty="0" smtClean="0"/>
              <a:t>&gt;</a:t>
            </a:r>
            <a:endParaRPr lang="ru-RU" sz="900" dirty="0"/>
          </a:p>
        </p:txBody>
      </p:sp>
      <p:sp>
        <p:nvSpPr>
          <p:cNvPr id="33" name="TextBox 32"/>
          <p:cNvSpPr txBox="1"/>
          <p:nvPr/>
        </p:nvSpPr>
        <p:spPr>
          <a:xfrm>
            <a:off x="1928802" y="3095613"/>
            <a:ext cx="2286016" cy="707876"/>
          </a:xfrm>
          <a:prstGeom prst="rect">
            <a:avLst/>
          </a:prstGeom>
          <a:noFill/>
        </p:spPr>
        <p:txBody>
          <a:bodyPr wrap="square" lIns="91430" tIns="45715" rIns="91430" bIns="45715" rtlCol="0">
            <a:spAutoFit/>
          </a:bodyPr>
          <a:lstStyle/>
          <a:p>
            <a:pPr algn="ctr"/>
            <a:endParaRPr lang="ru-RU" sz="800" dirty="0" smtClean="0">
              <a:latin typeface="Times New Roman" pitchFamily="18" charset="0"/>
              <a:cs typeface="Times New Roman" pitchFamily="18" charset="0"/>
            </a:endParaRPr>
          </a:p>
          <a:p>
            <a:pPr algn="ctr"/>
            <a:endParaRPr lang="ru-RU" sz="800" dirty="0" smtClean="0">
              <a:latin typeface="Times New Roman" pitchFamily="18" charset="0"/>
              <a:cs typeface="Times New Roman" pitchFamily="18" charset="0"/>
            </a:endParaRPr>
          </a:p>
          <a:p>
            <a:pPr algn="ctr"/>
            <a:endParaRPr lang="ru-RU" sz="800" dirty="0" smtClean="0">
              <a:latin typeface="Times New Roman" pitchFamily="18" charset="0"/>
              <a:cs typeface="Times New Roman" pitchFamily="18" charset="0"/>
            </a:endParaRPr>
          </a:p>
          <a:p>
            <a:pPr algn="ctr"/>
            <a:endParaRPr lang="ru-RU" sz="800" dirty="0" smtClean="0">
              <a:latin typeface="Times New Roman" pitchFamily="18" charset="0"/>
              <a:cs typeface="Times New Roman" pitchFamily="18" charset="0"/>
            </a:endParaRPr>
          </a:p>
          <a:p>
            <a:pPr algn="ctr"/>
            <a:endParaRPr lang="ru-RU" sz="800" dirty="0" smtClean="0">
              <a:latin typeface="Times New Roman" pitchFamily="18" charset="0"/>
              <a:cs typeface="Times New Roman" pitchFamily="18" charset="0"/>
            </a:endParaRPr>
          </a:p>
        </p:txBody>
      </p:sp>
      <p:sp>
        <p:nvSpPr>
          <p:cNvPr id="34" name="TextBox 33"/>
          <p:cNvSpPr txBox="1"/>
          <p:nvPr/>
        </p:nvSpPr>
        <p:spPr>
          <a:xfrm>
            <a:off x="142852" y="3381364"/>
            <a:ext cx="285752" cy="230832"/>
          </a:xfrm>
          <a:prstGeom prst="rect">
            <a:avLst/>
          </a:prstGeom>
          <a:noFill/>
        </p:spPr>
        <p:txBody>
          <a:bodyPr wrap="square" lIns="91430" tIns="45715" rIns="91430" bIns="45715" rtlCol="0">
            <a:spAutoFit/>
          </a:bodyPr>
          <a:lstStyle/>
          <a:p>
            <a:r>
              <a:rPr lang="en-US" sz="900" dirty="0" smtClean="0"/>
              <a:t>&gt;</a:t>
            </a:r>
            <a:endParaRPr lang="ru-RU" sz="900" dirty="0"/>
          </a:p>
        </p:txBody>
      </p:sp>
      <p:sp>
        <p:nvSpPr>
          <p:cNvPr id="46" name="TextBox 45"/>
          <p:cNvSpPr txBox="1"/>
          <p:nvPr/>
        </p:nvSpPr>
        <p:spPr>
          <a:xfrm>
            <a:off x="214290" y="3381365"/>
            <a:ext cx="1000132" cy="215444"/>
          </a:xfrm>
          <a:prstGeom prst="rect">
            <a:avLst/>
          </a:prstGeom>
          <a:noFill/>
        </p:spPr>
        <p:txBody>
          <a:bodyPr wrap="square" lIns="91430" tIns="45715" rIns="91430" bIns="45715" rtlCol="0">
            <a:spAutoFit/>
          </a:bodyPr>
          <a:lstStyle/>
          <a:p>
            <a:pPr algn="ctr"/>
            <a:r>
              <a:rPr lang="ru-RU" sz="800" dirty="0" smtClean="0">
                <a:latin typeface="Times New Roman" pitchFamily="18" charset="0"/>
                <a:cs typeface="Times New Roman" pitchFamily="18" charset="0"/>
              </a:rPr>
              <a:t>Мастер – класс.</a:t>
            </a:r>
            <a:endParaRPr lang="ru-RU" sz="800" dirty="0">
              <a:latin typeface="Times New Roman" pitchFamily="18" charset="0"/>
              <a:cs typeface="Times New Roman" pitchFamily="18" charset="0"/>
            </a:endParaRPr>
          </a:p>
        </p:txBody>
      </p:sp>
      <p:sp>
        <p:nvSpPr>
          <p:cNvPr id="47" name="TextBox 46"/>
          <p:cNvSpPr txBox="1"/>
          <p:nvPr/>
        </p:nvSpPr>
        <p:spPr>
          <a:xfrm>
            <a:off x="285729" y="2952736"/>
            <a:ext cx="731499" cy="461655"/>
          </a:xfrm>
          <a:prstGeom prst="rect">
            <a:avLst/>
          </a:prstGeom>
          <a:noFill/>
        </p:spPr>
        <p:txBody>
          <a:bodyPr wrap="square" lIns="91430" tIns="45715" rIns="91430" bIns="45715" rtlCol="0">
            <a:spAutoFit/>
          </a:bodyPr>
          <a:lstStyle/>
          <a:p>
            <a:pPr algn="ctr"/>
            <a:r>
              <a:rPr lang="ru-RU" sz="800" dirty="0" smtClean="0">
                <a:latin typeface="Times New Roman" pitchFamily="18" charset="0"/>
                <a:cs typeface="Times New Roman" pitchFamily="18" charset="0"/>
              </a:rPr>
              <a:t>Весенняя неделя добра.</a:t>
            </a:r>
            <a:endParaRPr lang="ru-RU" sz="800" dirty="0">
              <a:latin typeface="Times New Roman" pitchFamily="18" charset="0"/>
              <a:cs typeface="Times New Roman" pitchFamily="18" charset="0"/>
            </a:endParaRPr>
          </a:p>
        </p:txBody>
      </p:sp>
      <p:sp>
        <p:nvSpPr>
          <p:cNvPr id="48" name="TextBox 47"/>
          <p:cNvSpPr txBox="1"/>
          <p:nvPr/>
        </p:nvSpPr>
        <p:spPr>
          <a:xfrm>
            <a:off x="142852" y="1381100"/>
            <a:ext cx="142876" cy="230832"/>
          </a:xfrm>
          <a:prstGeom prst="rect">
            <a:avLst/>
          </a:prstGeom>
          <a:noFill/>
        </p:spPr>
        <p:txBody>
          <a:bodyPr wrap="square" lIns="91430" tIns="45715" rIns="91430" bIns="45715" rtlCol="0">
            <a:spAutoFit/>
          </a:bodyPr>
          <a:lstStyle/>
          <a:p>
            <a:r>
              <a:rPr lang="en-US" sz="900" dirty="0" smtClean="0"/>
              <a:t>&gt;</a:t>
            </a:r>
            <a:endParaRPr lang="ru-RU" sz="900" dirty="0"/>
          </a:p>
        </p:txBody>
      </p:sp>
      <p:sp>
        <p:nvSpPr>
          <p:cNvPr id="49" name="TextBox 48"/>
          <p:cNvSpPr txBox="1"/>
          <p:nvPr/>
        </p:nvSpPr>
        <p:spPr>
          <a:xfrm>
            <a:off x="142852" y="3024174"/>
            <a:ext cx="214290" cy="230832"/>
          </a:xfrm>
          <a:prstGeom prst="rect">
            <a:avLst/>
          </a:prstGeom>
          <a:noFill/>
        </p:spPr>
        <p:txBody>
          <a:bodyPr wrap="square" lIns="91430" tIns="45715" rIns="91430" bIns="45715" rtlCol="0">
            <a:spAutoFit/>
          </a:bodyPr>
          <a:lstStyle/>
          <a:p>
            <a:r>
              <a:rPr lang="en-US" sz="900" dirty="0" smtClean="0"/>
              <a:t>&gt;</a:t>
            </a:r>
            <a:endParaRPr lang="ru-RU" sz="900" dirty="0"/>
          </a:p>
        </p:txBody>
      </p:sp>
      <p:cxnSp>
        <p:nvCxnSpPr>
          <p:cNvPr id="62" name="Прямая соединительная линия 61"/>
          <p:cNvCxnSpPr/>
          <p:nvPr/>
        </p:nvCxnSpPr>
        <p:spPr>
          <a:xfrm rot="5400000">
            <a:off x="-4607776" y="2559826"/>
            <a:ext cx="3500462" cy="2"/>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Прямая соединительная линия 42"/>
          <p:cNvCxnSpPr/>
          <p:nvPr/>
        </p:nvCxnSpPr>
        <p:spPr>
          <a:xfrm>
            <a:off x="214291" y="9596470"/>
            <a:ext cx="6357982" cy="1588"/>
          </a:xfrm>
          <a:prstGeom prst="line">
            <a:avLst/>
          </a:prstGeom>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214291" y="1166786"/>
            <a:ext cx="939661" cy="754042"/>
          </a:xfrm>
          <a:prstGeom prst="rect">
            <a:avLst/>
          </a:prstGeom>
          <a:noFill/>
        </p:spPr>
        <p:txBody>
          <a:bodyPr wrap="none" lIns="91430" tIns="45715" rIns="91430" bIns="45715" rtlCol="0">
            <a:spAutoFit/>
          </a:bodyPr>
          <a:lstStyle/>
          <a:p>
            <a:pPr lvl="0" algn="ctr"/>
            <a:endParaRPr lang="ru-RU" sz="800" dirty="0" smtClean="0">
              <a:solidFill>
                <a:srgbClr val="000000"/>
              </a:solidFill>
              <a:latin typeface="Arial" pitchFamily="34" charset="0"/>
              <a:ea typeface="Times New Roman" pitchFamily="18" charset="0"/>
              <a:cs typeface="Arial" pitchFamily="34" charset="0"/>
            </a:endParaRPr>
          </a:p>
          <a:p>
            <a:pPr lvl="0" algn="ctr"/>
            <a:r>
              <a:rPr lang="ru-RU" sz="800" dirty="0" smtClean="0">
                <a:solidFill>
                  <a:srgbClr val="000000"/>
                </a:solidFill>
                <a:latin typeface="Times New Roman" pitchFamily="18" charset="0"/>
                <a:ea typeface="Times New Roman" pitchFamily="18" charset="0"/>
                <a:cs typeface="Times New Roman" pitchFamily="18" charset="0"/>
              </a:rPr>
              <a:t> Востребованная </a:t>
            </a:r>
          </a:p>
          <a:p>
            <a:pPr lvl="0" algn="ctr"/>
            <a:r>
              <a:rPr lang="ru-RU" sz="800" dirty="0" smtClean="0">
                <a:solidFill>
                  <a:srgbClr val="000000"/>
                </a:solidFill>
                <a:latin typeface="Times New Roman" pitchFamily="18" charset="0"/>
                <a:ea typeface="Times New Roman" pitchFamily="18" charset="0"/>
                <a:cs typeface="Times New Roman" pitchFamily="18" charset="0"/>
              </a:rPr>
              <a:t> профессия — </a:t>
            </a:r>
          </a:p>
          <a:p>
            <a:pPr lvl="0" algn="ctr"/>
            <a:r>
              <a:rPr lang="ru-RU" sz="800" dirty="0" smtClean="0">
                <a:solidFill>
                  <a:srgbClr val="000000"/>
                </a:solidFill>
                <a:latin typeface="Times New Roman" pitchFamily="18" charset="0"/>
                <a:ea typeface="Times New Roman" pitchFamily="18" charset="0"/>
                <a:cs typeface="Times New Roman" pitchFamily="18" charset="0"/>
              </a:rPr>
              <a:t>опора в жизни.</a:t>
            </a:r>
            <a:endParaRPr lang="ru-RU" sz="800" dirty="0" smtClean="0">
              <a:latin typeface="Times New Roman" pitchFamily="18" charset="0"/>
              <a:cs typeface="Times New Roman" pitchFamily="18" charset="0"/>
            </a:endParaRPr>
          </a:p>
          <a:p>
            <a:endParaRPr lang="ru-RU" sz="1000" dirty="0"/>
          </a:p>
        </p:txBody>
      </p:sp>
      <p:sp>
        <p:nvSpPr>
          <p:cNvPr id="2" name="Rectangle 2"/>
          <p:cNvSpPr>
            <a:spLocks noChangeArrowheads="1"/>
          </p:cNvSpPr>
          <p:nvPr/>
        </p:nvSpPr>
        <p:spPr bwMode="auto">
          <a:xfrm>
            <a:off x="1142984" y="1523976"/>
            <a:ext cx="5286412" cy="5109081"/>
          </a:xfrm>
          <a:prstGeom prst="rect">
            <a:avLst/>
          </a:prstGeom>
          <a:noFill/>
          <a:ln w="9525">
            <a:noFill/>
            <a:miter lim="800000"/>
            <a:headEnd/>
            <a:tailEnd/>
          </a:ln>
          <a:effectLst/>
        </p:spPr>
        <p:txBody>
          <a:bodyPr vert="horz" wrap="square" lIns="91430" tIns="45715" rIns="91430" bIns="45715" numCol="1" anchor="ctr" anchorCtr="0" compatLnSpc="1">
            <a:prstTxWarp prst="textNoShape">
              <a:avLst/>
            </a:prstTxWarp>
            <a:spAutoFit/>
          </a:bodyPr>
          <a:lstStyle/>
          <a:p>
            <a:pPr indent="325404" fontAlgn="base">
              <a:spcBef>
                <a:spcPct val="0"/>
              </a:spcBef>
              <a:spcAft>
                <a:spcPct val="0"/>
              </a:spcAft>
            </a:pPr>
            <a:r>
              <a:rPr lang="ru-RU" sz="900" dirty="0" smtClean="0">
                <a:latin typeface="Times New Roman" pitchFamily="18" charset="0"/>
                <a:ea typeface="Times New Roman" pitchFamily="18" charset="0"/>
                <a:cs typeface="Times New Roman" pitchFamily="18" charset="0"/>
              </a:rPr>
              <a:t>                                                                   Выбор профессии -</a:t>
            </a:r>
            <a:r>
              <a:rPr lang="en-US" sz="900" dirty="0" smtClean="0">
                <a:latin typeface="Times New Roman" pitchFamily="18" charset="0"/>
                <a:ea typeface="Times New Roman" pitchFamily="18" charset="0"/>
                <a:cs typeface="Times New Roman" pitchFamily="18" charset="0"/>
              </a:rPr>
              <a:t> </a:t>
            </a:r>
            <a:r>
              <a:rPr lang="ru-RU" sz="900" dirty="0" smtClean="0">
                <a:latin typeface="Times New Roman" pitchFamily="18" charset="0"/>
                <a:ea typeface="Times New Roman" pitchFamily="18" charset="0"/>
                <a:cs typeface="Times New Roman" pitchFamily="18" charset="0"/>
              </a:rPr>
              <a:t>ответственный шаг в   жизни каждого </a:t>
            </a:r>
          </a:p>
          <a:p>
            <a:pPr indent="325404" algn="just" fontAlgn="base">
              <a:spcBef>
                <a:spcPct val="0"/>
              </a:spcBef>
              <a:spcAft>
                <a:spcPct val="0"/>
              </a:spcAft>
            </a:pPr>
            <a:r>
              <a:rPr lang="ru-RU" sz="900" dirty="0" smtClean="0">
                <a:latin typeface="Times New Roman" pitchFamily="18" charset="0"/>
                <a:ea typeface="Times New Roman" pitchFamily="18" charset="0"/>
                <a:cs typeface="Times New Roman" pitchFamily="18" charset="0"/>
              </a:rPr>
              <a:t>                                                             человека, поскольку  большую      часть своего времени люди  </a:t>
            </a:r>
          </a:p>
          <a:p>
            <a:pPr indent="325404" algn="just" fontAlgn="base">
              <a:spcBef>
                <a:spcPct val="0"/>
              </a:spcBef>
              <a:spcAft>
                <a:spcPct val="0"/>
              </a:spcAft>
            </a:pPr>
            <a:r>
              <a:rPr lang="ru-RU" sz="900" dirty="0" smtClean="0">
                <a:latin typeface="Times New Roman" pitchFamily="18" charset="0"/>
                <a:ea typeface="Times New Roman" pitchFamily="18" charset="0"/>
                <a:cs typeface="Times New Roman" pitchFamily="18" charset="0"/>
              </a:rPr>
              <a:t>                                                             посвящают именно работе. Как правило, ученики  девятых  </a:t>
            </a:r>
          </a:p>
          <a:p>
            <a:pPr indent="325404" algn="just" fontAlgn="base">
              <a:spcBef>
                <a:spcPct val="0"/>
              </a:spcBef>
              <a:spcAft>
                <a:spcPct val="0"/>
              </a:spcAft>
            </a:pPr>
            <a:r>
              <a:rPr lang="ru-RU" sz="900" dirty="0" smtClean="0">
                <a:latin typeface="Times New Roman" pitchFamily="18" charset="0"/>
                <a:ea typeface="Times New Roman" pitchFamily="18" charset="0"/>
                <a:cs typeface="Times New Roman" pitchFamily="18" charset="0"/>
              </a:rPr>
              <a:t>                                                             классов мало задумываются  о будущей профессиональной </a:t>
            </a:r>
          </a:p>
          <a:p>
            <a:pPr indent="325404" algn="just" fontAlgn="base">
              <a:spcBef>
                <a:spcPct val="0"/>
              </a:spcBef>
              <a:spcAft>
                <a:spcPct val="0"/>
              </a:spcAft>
            </a:pPr>
            <a:r>
              <a:rPr lang="ru-RU" sz="900" dirty="0" smtClean="0">
                <a:latin typeface="Times New Roman" pitchFamily="18" charset="0"/>
                <a:ea typeface="Times New Roman" pitchFamily="18" charset="0"/>
                <a:cs typeface="Times New Roman" pitchFamily="18" charset="0"/>
              </a:rPr>
              <a:t>                                                             деятельности. Для того, чтобы выбор профессии был сделан правильно, школьник должен исходить не только из собственных желаний и возможностей, но и ориентироваться на ситуацию, складывающуюся на рынке труда. Решить данные проблемы призвана  профориентация.     </a:t>
            </a:r>
            <a:endParaRPr lang="ru-RU" sz="900" dirty="0" smtClean="0">
              <a:latin typeface="Times New Roman" pitchFamily="18" charset="0"/>
              <a:cs typeface="Times New Roman" pitchFamily="18" charset="0"/>
            </a:endParaRPr>
          </a:p>
          <a:p>
            <a:pPr indent="325404" algn="just" eaLnBrk="0" fontAlgn="base" hangingPunct="0">
              <a:spcBef>
                <a:spcPct val="0"/>
              </a:spcBef>
              <a:spcAft>
                <a:spcPct val="0"/>
              </a:spcAft>
            </a:pPr>
            <a:r>
              <a:rPr lang="ru-RU" sz="900" dirty="0" smtClean="0">
                <a:latin typeface="Times New Roman" pitchFamily="18" charset="0"/>
                <a:ea typeface="Times New Roman" pitchFamily="18" charset="0"/>
                <a:cs typeface="Times New Roman" pitchFamily="18" charset="0"/>
              </a:rPr>
              <a:t>  В нашем колледже   эффективно  используется такая форма  профориентационной работы, как агитбригада.  В марте месяце агитбригада из числа студентов колледжа, посетила несколько школ  города  Бугульмы и Бугульминского района. Заранее было согласовано  время  визитов. Участников агитбригады  встречали, как  долгожданных гостей.   Выступления   тепло воспринимались школьниками, так как «артисты» еще вчера, так же сидели за партами, и поэтому их выступление  вызывало одобрительные эмоции.      Во время встреч с ребятами  им  предлагалась презентация,  в которой   содержался не менее  интересный материал  о нашем колледже, также   раздавался рекламный информационный буклет по профессиям и специальностям, которым можно обучиться в нашем учебном заведении.</a:t>
            </a:r>
            <a:endParaRPr lang="ru-RU" sz="900" dirty="0" smtClean="0">
              <a:latin typeface="Times New Roman" pitchFamily="18" charset="0"/>
              <a:cs typeface="Times New Roman" pitchFamily="18" charset="0"/>
            </a:endParaRPr>
          </a:p>
          <a:p>
            <a:pPr indent="325404" algn="just" eaLnBrk="0" fontAlgn="base" hangingPunct="0">
              <a:spcBef>
                <a:spcPct val="0"/>
              </a:spcBef>
              <a:spcAft>
                <a:spcPct val="0"/>
              </a:spcAft>
            </a:pPr>
            <a:r>
              <a:rPr lang="ru-RU" sz="900" dirty="0" smtClean="0">
                <a:latin typeface="Times New Roman" pitchFamily="18" charset="0"/>
                <a:ea typeface="Times New Roman" pitchFamily="18" charset="0"/>
                <a:cs typeface="Times New Roman" pitchFamily="18" charset="0"/>
              </a:rPr>
              <a:t>Дни открытых дверей, которые регулярно проводятся в колледже, имеют важную цель – помогать молодым людям, выбрать будущую профессию, познакомить их родителей с условиями обучения в стенах нашего учебного заведения. </a:t>
            </a:r>
            <a:endParaRPr lang="ru-RU" sz="900" dirty="0" smtClean="0">
              <a:latin typeface="Times New Roman" pitchFamily="18" charset="0"/>
              <a:cs typeface="Times New Roman" pitchFamily="18" charset="0"/>
            </a:endParaRPr>
          </a:p>
          <a:p>
            <a:pPr indent="325404" algn="just" eaLnBrk="0" fontAlgn="base" hangingPunct="0">
              <a:spcBef>
                <a:spcPct val="0"/>
              </a:spcBef>
              <a:spcAft>
                <a:spcPct val="0"/>
              </a:spcAft>
            </a:pPr>
            <a:r>
              <a:rPr lang="ru-RU" sz="900" dirty="0" smtClean="0">
                <a:latin typeface="Times New Roman" pitchFamily="18" charset="0"/>
                <a:ea typeface="Times New Roman" pitchFamily="18" charset="0"/>
                <a:cs typeface="Times New Roman" pitchFamily="18" charset="0"/>
              </a:rPr>
              <a:t>4 апреля наш колледж принимал старшеклассников школ города и района. Это мероприятие имело под собой четкую цель – помочь выпускникам  определиться с выбором будущей профессии. На данное мероприятие были приглашены учащиеся  9-х классов. Всего в колледже побывало 700 человек.  </a:t>
            </a:r>
            <a:endParaRPr lang="ru-RU" sz="900" dirty="0" smtClean="0">
              <a:latin typeface="Times New Roman" pitchFamily="18" charset="0"/>
              <a:cs typeface="Times New Roman" pitchFamily="18" charset="0"/>
            </a:endParaRPr>
          </a:p>
          <a:p>
            <a:pPr indent="325404" algn="just" eaLnBrk="0" fontAlgn="base" hangingPunct="0">
              <a:spcBef>
                <a:spcPct val="0"/>
              </a:spcBef>
              <a:spcAft>
                <a:spcPct val="0"/>
              </a:spcAft>
            </a:pPr>
            <a:r>
              <a:rPr lang="ru-RU" sz="900" dirty="0" smtClean="0">
                <a:latin typeface="Times New Roman" pitchFamily="18" charset="0"/>
                <a:ea typeface="Times New Roman" pitchFamily="18" charset="0"/>
                <a:cs typeface="Times New Roman" pitchFamily="18" charset="0"/>
              </a:rPr>
              <a:t>Ребята участвовали в мастер-классах: регулировка двигателя, практическое занятие на автотренажере, выпечка хлебобулочных изделий, нарезка домашней лапши, и напоследок ребятам была предоставлена возможность самостоятельно управлять различной техникой, а помогали им в этом инструктора по вождению, мастера производственного обучения. Посетив наш колледж, абитуриентам и их родителям открылась возможность ознакомиться с обустройством учебного заведения, оценить технические потенциал учебного процесса, познакомиться с администрацией колледжа. Гости смогли  пообщаться с преподавателями и мастерами производственного обучения, получить ответы на все интересующие вопросы, а также поучаствовать в обзорной экскурсии по колледжу с посещением мастерских, кабинетов, музея, библиотеки</a:t>
            </a:r>
            <a:r>
              <a:rPr lang="ru-RU" sz="1000" dirty="0" smtClean="0">
                <a:latin typeface="Times New Roman" pitchFamily="18" charset="0"/>
                <a:ea typeface="Times New Roman" pitchFamily="18" charset="0"/>
                <a:cs typeface="Times New Roman" pitchFamily="18" charset="0"/>
              </a:rPr>
              <a:t>. </a:t>
            </a:r>
            <a:endParaRPr lang="ru-RU" sz="1000" dirty="0" smtClean="0">
              <a:latin typeface="Times New Roman" pitchFamily="18" charset="0"/>
              <a:cs typeface="Times New Roman" pitchFamily="18" charset="0"/>
            </a:endParaRPr>
          </a:p>
          <a:p>
            <a:pPr indent="325404" algn="just" eaLnBrk="0" fontAlgn="base" hangingPunct="0">
              <a:spcBef>
                <a:spcPct val="0"/>
              </a:spcBef>
              <a:spcAft>
                <a:spcPct val="0"/>
              </a:spcAft>
            </a:pPr>
            <a:r>
              <a:rPr lang="ru-RU" sz="900" dirty="0" smtClean="0">
                <a:latin typeface="Times New Roman" pitchFamily="18" charset="0"/>
                <a:ea typeface="Times New Roman" pitchFamily="18" charset="0"/>
                <a:cs typeface="Times New Roman" pitchFamily="18" charset="0"/>
              </a:rPr>
              <a:t>В этот день для абитуриентов работала выставка профессионального мастерства.</a:t>
            </a:r>
            <a:endParaRPr lang="ru-RU" sz="900" dirty="0" smtClean="0">
              <a:latin typeface="Times New Roman" pitchFamily="18" charset="0"/>
              <a:cs typeface="Times New Roman" pitchFamily="18" charset="0"/>
            </a:endParaRPr>
          </a:p>
          <a:p>
            <a:pPr indent="325404" algn="just" eaLnBrk="0" fontAlgn="base" hangingPunct="0">
              <a:spcBef>
                <a:spcPct val="0"/>
              </a:spcBef>
              <a:spcAft>
                <a:spcPct val="0"/>
              </a:spcAft>
            </a:pPr>
            <a:r>
              <a:rPr lang="ru-RU" sz="900" dirty="0" smtClean="0">
                <a:latin typeface="Times New Roman" pitchFamily="18" charset="0"/>
                <a:ea typeface="Times New Roman" pitchFamily="18" charset="0"/>
                <a:cs typeface="Times New Roman" pitchFamily="18" charset="0"/>
              </a:rPr>
              <a:t>Финалом Дня открытых дверей стало чаепитие с выпечкой приготовленной студентами колледжа.</a:t>
            </a:r>
            <a:endParaRPr lang="ru-RU" sz="900" dirty="0" smtClean="0">
              <a:latin typeface="Times New Roman" pitchFamily="18" charset="0"/>
              <a:cs typeface="Times New Roman" pitchFamily="18" charset="0"/>
            </a:endParaRPr>
          </a:p>
          <a:p>
            <a:pPr indent="325404" algn="just" eaLnBrk="0" fontAlgn="base" hangingPunct="0">
              <a:spcBef>
                <a:spcPct val="0"/>
              </a:spcBef>
              <a:spcAft>
                <a:spcPct val="0"/>
              </a:spcAft>
            </a:pPr>
            <a:endParaRPr lang="ru-RU" sz="900" dirty="0" smtClean="0">
              <a:latin typeface="Arial" pitchFamily="34" charset="0"/>
              <a:cs typeface="Arial" pitchFamily="34" charset="0"/>
            </a:endParaRPr>
          </a:p>
        </p:txBody>
      </p:sp>
      <p:sp>
        <p:nvSpPr>
          <p:cNvPr id="44" name="TextBox 43"/>
          <p:cNvSpPr txBox="1"/>
          <p:nvPr/>
        </p:nvSpPr>
        <p:spPr>
          <a:xfrm>
            <a:off x="3143248" y="1309662"/>
            <a:ext cx="3357586" cy="261600"/>
          </a:xfrm>
          <a:prstGeom prst="rect">
            <a:avLst/>
          </a:prstGeom>
          <a:noFill/>
        </p:spPr>
        <p:txBody>
          <a:bodyPr wrap="square" lIns="91430" tIns="45715" rIns="91430" bIns="45715" rtlCol="0">
            <a:spAutoFit/>
          </a:bodyPr>
          <a:lstStyle/>
          <a:p>
            <a:pPr algn="ctr"/>
            <a:r>
              <a:rPr lang="ru-RU" sz="1100" b="1" dirty="0" smtClean="0">
                <a:solidFill>
                  <a:srgbClr val="009900"/>
                </a:solidFill>
                <a:latin typeface="Times New Roman" pitchFamily="18" charset="0"/>
                <a:cs typeface="Times New Roman" pitchFamily="18" charset="0"/>
              </a:rPr>
              <a:t>Востребованная профессия – опора </a:t>
            </a:r>
            <a:r>
              <a:rPr lang="ru-RU" sz="1100" b="1" dirty="0" smtClean="0">
                <a:solidFill>
                  <a:srgbClr val="009900"/>
                </a:solidFill>
                <a:latin typeface="Times New Roman" pitchFamily="18" charset="0"/>
                <a:cs typeface="Times New Roman" pitchFamily="18" charset="0"/>
              </a:rPr>
              <a:t>жизни</a:t>
            </a:r>
            <a:endParaRPr lang="ru-RU" sz="1200" dirty="0">
              <a:solidFill>
                <a:srgbClr val="009900"/>
              </a:solidFill>
              <a:latin typeface="Times New Roman" pitchFamily="18" charset="0"/>
              <a:cs typeface="Times New Roman" pitchFamily="18" charset="0"/>
            </a:endParaRPr>
          </a:p>
        </p:txBody>
      </p:sp>
      <p:pic>
        <p:nvPicPr>
          <p:cNvPr id="53" name="Рисунок 52" descr="DSC_1037.JPG"/>
          <p:cNvPicPr>
            <a:picLocks noChangeAspect="1"/>
          </p:cNvPicPr>
          <p:nvPr/>
        </p:nvPicPr>
        <p:blipFill>
          <a:blip r:embed="rId6" cstate="print"/>
          <a:stretch>
            <a:fillRect/>
          </a:stretch>
        </p:blipFill>
        <p:spPr>
          <a:xfrm>
            <a:off x="3500439" y="6406080"/>
            <a:ext cx="1252736" cy="832937"/>
          </a:xfrm>
          <a:prstGeom prst="rect">
            <a:avLst/>
          </a:prstGeom>
        </p:spPr>
      </p:pic>
      <p:pic>
        <p:nvPicPr>
          <p:cNvPr id="54" name="Рисунок 53" descr="DSC_1039.JPG"/>
          <p:cNvPicPr>
            <a:picLocks noChangeAspect="1"/>
          </p:cNvPicPr>
          <p:nvPr/>
        </p:nvPicPr>
        <p:blipFill>
          <a:blip r:embed="rId7" cstate="print"/>
          <a:stretch>
            <a:fillRect/>
          </a:stretch>
        </p:blipFill>
        <p:spPr>
          <a:xfrm>
            <a:off x="1892226" y="6381760"/>
            <a:ext cx="1289314" cy="857256"/>
          </a:xfrm>
          <a:prstGeom prst="rect">
            <a:avLst/>
          </a:prstGeom>
        </p:spPr>
      </p:pic>
      <p:pic>
        <p:nvPicPr>
          <p:cNvPr id="58" name="Рисунок 57" descr="DSC_1050.JPG"/>
          <p:cNvPicPr>
            <a:picLocks noChangeAspect="1"/>
          </p:cNvPicPr>
          <p:nvPr/>
        </p:nvPicPr>
        <p:blipFill>
          <a:blip r:embed="rId8" cstate="print"/>
          <a:stretch>
            <a:fillRect/>
          </a:stretch>
        </p:blipFill>
        <p:spPr>
          <a:xfrm>
            <a:off x="285728" y="4024307"/>
            <a:ext cx="857256" cy="1702863"/>
          </a:xfrm>
          <a:prstGeom prst="rect">
            <a:avLst/>
          </a:prstGeom>
        </p:spPr>
      </p:pic>
      <p:pic>
        <p:nvPicPr>
          <p:cNvPr id="59" name="Рисунок 58" descr="DSC_1001.JPG"/>
          <p:cNvPicPr>
            <a:picLocks noChangeAspect="1"/>
          </p:cNvPicPr>
          <p:nvPr/>
        </p:nvPicPr>
        <p:blipFill>
          <a:blip r:embed="rId9" cstate="print"/>
          <a:stretch>
            <a:fillRect/>
          </a:stretch>
        </p:blipFill>
        <p:spPr>
          <a:xfrm>
            <a:off x="357166" y="6524636"/>
            <a:ext cx="1214446" cy="712020"/>
          </a:xfrm>
          <a:prstGeom prst="rect">
            <a:avLst/>
          </a:prstGeom>
        </p:spPr>
      </p:pic>
      <p:cxnSp>
        <p:nvCxnSpPr>
          <p:cNvPr id="63" name="Прямая соединительная линия 62"/>
          <p:cNvCxnSpPr/>
          <p:nvPr/>
        </p:nvCxnSpPr>
        <p:spPr>
          <a:xfrm rot="5400000">
            <a:off x="-70667" y="2666190"/>
            <a:ext cx="2428098"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Прямая соединительная линия 64"/>
          <p:cNvCxnSpPr/>
          <p:nvPr/>
        </p:nvCxnSpPr>
        <p:spPr>
          <a:xfrm rot="5400000">
            <a:off x="-1177956" y="2559033"/>
            <a:ext cx="2642412" cy="794"/>
          </a:xfrm>
          <a:prstGeom prst="line">
            <a:avLst/>
          </a:prstGeom>
        </p:spPr>
        <p:style>
          <a:lnRef idx="1">
            <a:schemeClr val="accent1"/>
          </a:lnRef>
          <a:fillRef idx="0">
            <a:schemeClr val="accent1"/>
          </a:fillRef>
          <a:effectRef idx="0">
            <a:schemeClr val="accent1"/>
          </a:effectRef>
          <a:fontRef idx="minor">
            <a:schemeClr val="tx1"/>
          </a:fontRef>
        </p:style>
      </p:cxnSp>
      <p:pic>
        <p:nvPicPr>
          <p:cNvPr id="71" name="Рисунок 70" descr="DSC_1062.JPG"/>
          <p:cNvPicPr>
            <a:picLocks noChangeAspect="1"/>
          </p:cNvPicPr>
          <p:nvPr/>
        </p:nvPicPr>
        <p:blipFill>
          <a:blip r:embed="rId10" cstate="print"/>
          <a:srcRect l="10416" t="6133" r="12500"/>
          <a:stretch>
            <a:fillRect/>
          </a:stretch>
        </p:blipFill>
        <p:spPr>
          <a:xfrm>
            <a:off x="5143512" y="6381761"/>
            <a:ext cx="1071570" cy="867605"/>
          </a:xfrm>
          <a:prstGeom prst="rect">
            <a:avLst/>
          </a:prstGeom>
        </p:spPr>
      </p:pic>
      <p:cxnSp>
        <p:nvCxnSpPr>
          <p:cNvPr id="73" name="Прямая соединительная линия 72"/>
          <p:cNvCxnSpPr/>
          <p:nvPr/>
        </p:nvCxnSpPr>
        <p:spPr>
          <a:xfrm>
            <a:off x="142852" y="3881430"/>
            <a:ext cx="1000132" cy="1588"/>
          </a:xfrm>
          <a:prstGeom prst="line">
            <a:avLst/>
          </a:prstGeom>
        </p:spPr>
        <p:style>
          <a:lnRef idx="1">
            <a:schemeClr val="accent1"/>
          </a:lnRef>
          <a:fillRef idx="0">
            <a:schemeClr val="accent1"/>
          </a:fillRef>
          <a:effectRef idx="0">
            <a:schemeClr val="accent1"/>
          </a:effectRef>
          <a:fontRef idx="minor">
            <a:schemeClr val="tx1"/>
          </a:fontRef>
        </p:style>
      </p:cxnSp>
      <p:sp>
        <p:nvSpPr>
          <p:cNvPr id="7169" name="Rectangle 1"/>
          <p:cNvSpPr>
            <a:spLocks noChangeArrowheads="1"/>
          </p:cNvSpPr>
          <p:nvPr/>
        </p:nvSpPr>
        <p:spPr bwMode="auto">
          <a:xfrm>
            <a:off x="1500175" y="7026892"/>
            <a:ext cx="5072098" cy="2800757"/>
          </a:xfrm>
          <a:prstGeom prst="rect">
            <a:avLst/>
          </a:prstGeom>
          <a:noFill/>
          <a:ln w="9525">
            <a:noFill/>
            <a:miter lim="800000"/>
            <a:headEnd/>
            <a:tailEnd/>
          </a:ln>
          <a:effectLst/>
        </p:spPr>
        <p:txBody>
          <a:bodyPr vert="horz" wrap="square" lIns="91430" tIns="45715" rIns="91430" bIns="45715" numCol="1" anchor="ctr" anchorCtr="0" compatLnSpc="1">
            <a:prstTxWarp prst="textNoShape">
              <a:avLst/>
            </a:prstTxWarp>
            <a:spAutoFit/>
          </a:bodyPr>
          <a:lstStyle/>
          <a:p>
            <a:pPr algn="ctr" fontAlgn="base">
              <a:spcBef>
                <a:spcPct val="0"/>
              </a:spcBef>
              <a:spcAft>
                <a:spcPct val="0"/>
              </a:spcAft>
            </a:pPr>
            <a:endParaRPr lang="ru-RU" sz="800" dirty="0" smtClean="0"/>
          </a:p>
          <a:p>
            <a:pPr algn="ctr" fontAlgn="base">
              <a:spcBef>
                <a:spcPct val="0"/>
              </a:spcBef>
              <a:spcAft>
                <a:spcPct val="0"/>
              </a:spcAft>
            </a:pPr>
            <a:endParaRPr lang="ru-RU" sz="800" dirty="0" smtClean="0"/>
          </a:p>
          <a:p>
            <a:pPr algn="ctr" fontAlgn="base">
              <a:spcBef>
                <a:spcPct val="0"/>
              </a:spcBef>
              <a:spcAft>
                <a:spcPct val="0"/>
              </a:spcAft>
            </a:pPr>
            <a:r>
              <a:rPr lang="ru-RU" sz="1100" b="1" dirty="0" smtClean="0">
                <a:solidFill>
                  <a:schemeClr val="accent2">
                    <a:lumMod val="75000"/>
                  </a:schemeClr>
                </a:solidFill>
                <a:latin typeface="Times New Roman" pitchFamily="18" charset="0"/>
                <a:cs typeface="Times New Roman" pitchFamily="18" charset="0"/>
              </a:rPr>
              <a:t>Весенний день год </a:t>
            </a:r>
            <a:r>
              <a:rPr lang="ru-RU" sz="1100" b="1" dirty="0" smtClean="0">
                <a:solidFill>
                  <a:schemeClr val="accent2">
                    <a:lumMod val="75000"/>
                  </a:schemeClr>
                </a:solidFill>
                <a:latin typeface="Times New Roman" pitchFamily="18" charset="0"/>
                <a:cs typeface="Times New Roman" pitchFamily="18" charset="0"/>
              </a:rPr>
              <a:t>кормит</a:t>
            </a:r>
            <a:endParaRPr lang="ru-RU" sz="1100" b="1" dirty="0" smtClean="0">
              <a:solidFill>
                <a:schemeClr val="accent2">
                  <a:lumMod val="75000"/>
                </a:schemeClr>
              </a:solidFill>
              <a:latin typeface="Times New Roman" pitchFamily="18" charset="0"/>
              <a:cs typeface="Times New Roman" pitchFamily="18" charset="0"/>
            </a:endParaRPr>
          </a:p>
          <a:p>
            <a:pPr algn="just" fontAlgn="base">
              <a:spcBef>
                <a:spcPct val="0"/>
              </a:spcBef>
              <a:spcAft>
                <a:spcPct val="0"/>
              </a:spcAft>
            </a:pPr>
            <a:r>
              <a:rPr lang="ru-RU" sz="900" dirty="0" smtClean="0">
                <a:latin typeface="Times New Roman" pitchFamily="18" charset="0"/>
                <a:ea typeface="Times New Roman" pitchFamily="18" charset="0"/>
                <a:cs typeface="Times New Roman" pitchFamily="18" charset="0"/>
              </a:rPr>
              <a:t>         Весенние месяцы - горячая пора для нашего колледжа. В учебном хозяйстве начинаются  полевые работы.</a:t>
            </a:r>
            <a:endParaRPr lang="ru-RU" sz="1200" dirty="0" smtClean="0">
              <a:latin typeface="Times New Roman" pitchFamily="18" charset="0"/>
              <a:ea typeface="Times New Roman" pitchFamily="18" charset="0"/>
              <a:cs typeface="Times New Roman" pitchFamily="18" charset="0"/>
            </a:endParaRPr>
          </a:p>
          <a:p>
            <a:pPr algn="just" eaLnBrk="0" fontAlgn="base" hangingPunct="0">
              <a:spcBef>
                <a:spcPct val="0"/>
              </a:spcBef>
              <a:spcAft>
                <a:spcPct val="0"/>
              </a:spcAft>
            </a:pPr>
            <a:r>
              <a:rPr lang="ru-RU" sz="900" dirty="0" smtClean="0">
                <a:latin typeface="Times New Roman" pitchFamily="18" charset="0"/>
                <a:ea typeface="Times New Roman" pitchFamily="18" charset="0"/>
                <a:cs typeface="Times New Roman" pitchFamily="18" charset="0"/>
              </a:rPr>
              <a:t>        Во время этой кампании студенты получают реальную возможность ознакомиться с сельскохозяйственной техникой. </a:t>
            </a:r>
            <a:endParaRPr lang="ru-RU" sz="1200" dirty="0" smtClean="0">
              <a:latin typeface="Times New Roman" pitchFamily="18" charset="0"/>
              <a:ea typeface="Times New Roman" pitchFamily="18" charset="0"/>
              <a:cs typeface="Times New Roman" pitchFamily="18" charset="0"/>
            </a:endParaRPr>
          </a:p>
          <a:p>
            <a:pPr algn="just" eaLnBrk="0" fontAlgn="base" hangingPunct="0">
              <a:spcBef>
                <a:spcPct val="0"/>
              </a:spcBef>
              <a:spcAft>
                <a:spcPct val="0"/>
              </a:spcAft>
            </a:pPr>
            <a:r>
              <a:rPr lang="ru-RU" sz="900" dirty="0" smtClean="0">
                <a:latin typeface="Times New Roman" pitchFamily="18" charset="0"/>
                <a:ea typeface="Times New Roman" pitchFamily="18" charset="0"/>
                <a:cs typeface="Times New Roman" pitchFamily="18" charset="0"/>
              </a:rPr>
              <a:t>        В зимний период  были отремонтированы трактора, сеялки, комбайны.  Тетиков Илья, Синдяков Александр, Долгов Максим - студенты группы ТМ – 103 - под руководством опытных мастеров производственного обучения Хайрова Рустама Камиловича, Егорова Василия Александровича, Христоферова Александра Михайловича проходят производственную практику на полях учебного хозяйства, где  им предстоит засеять яровыми культурами 500 гектаров полей.</a:t>
            </a:r>
            <a:endParaRPr lang="ru-RU" sz="1200" dirty="0" smtClean="0">
              <a:latin typeface="Times New Roman" pitchFamily="18" charset="0"/>
              <a:ea typeface="Times New Roman" pitchFamily="18" charset="0"/>
              <a:cs typeface="Times New Roman" pitchFamily="18" charset="0"/>
            </a:endParaRPr>
          </a:p>
          <a:p>
            <a:pPr algn="just" eaLnBrk="0" fontAlgn="base" hangingPunct="0">
              <a:spcBef>
                <a:spcPct val="0"/>
              </a:spcBef>
              <a:spcAft>
                <a:spcPct val="0"/>
              </a:spcAft>
            </a:pPr>
            <a:r>
              <a:rPr lang="ru-RU" sz="900" dirty="0">
                <a:latin typeface="Times New Roman" pitchFamily="18" charset="0"/>
                <a:ea typeface="Times New Roman" pitchFamily="18" charset="0"/>
                <a:cs typeface="Times New Roman" pitchFamily="18" charset="0"/>
              </a:rPr>
              <a:t> </a:t>
            </a:r>
            <a:r>
              <a:rPr lang="ru-RU" sz="900" dirty="0" smtClean="0">
                <a:latin typeface="Times New Roman" pitchFamily="18" charset="0"/>
                <a:ea typeface="Times New Roman" pitchFamily="18" charset="0"/>
                <a:cs typeface="Times New Roman" pitchFamily="18" charset="0"/>
              </a:rPr>
              <a:t>    Практические занятия позволяют обучающимся  «примерить» на себе профессию тракториста, сеяльщика или прицепщика. Все работы производятся согласно технологическим картам, с соблюдением агротехнологических сроков.</a:t>
            </a:r>
            <a:endParaRPr lang="ru-RU" sz="1200" dirty="0" smtClean="0">
              <a:latin typeface="Times New Roman" pitchFamily="18" charset="0"/>
              <a:ea typeface="Times New Roman" pitchFamily="18" charset="0"/>
              <a:cs typeface="Times New Roman" pitchFamily="18" charset="0"/>
            </a:endParaRPr>
          </a:p>
          <a:p>
            <a:pPr algn="just" eaLnBrk="0" fontAlgn="base" hangingPunct="0">
              <a:spcBef>
                <a:spcPct val="0"/>
              </a:spcBef>
              <a:spcAft>
                <a:spcPct val="0"/>
              </a:spcAft>
            </a:pPr>
            <a:r>
              <a:rPr lang="ru-RU" sz="1200" dirty="0" smtClean="0">
                <a:latin typeface="Times New Roman" pitchFamily="18" charset="0"/>
                <a:ea typeface="Times New Roman" pitchFamily="18" charset="0"/>
                <a:cs typeface="Times New Roman" pitchFamily="18" charset="0"/>
              </a:rPr>
              <a:t>        </a:t>
            </a:r>
            <a:r>
              <a:rPr lang="ru-RU" sz="900" dirty="0" smtClean="0">
                <a:latin typeface="Times New Roman" pitchFamily="18" charset="0"/>
                <a:ea typeface="Times New Roman" pitchFamily="18" charset="0"/>
                <a:cs typeface="Times New Roman" pitchFamily="18" charset="0"/>
              </a:rPr>
              <a:t>Пожелаем ребятам и мастерам закончить посевные работы в срок и вырастить высокий урожай!</a:t>
            </a:r>
            <a:endParaRPr lang="ru-RU" sz="1200" dirty="0" smtClean="0">
              <a:latin typeface="Times New Roman" pitchFamily="18" charset="0"/>
              <a:ea typeface="Times New Roman" pitchFamily="18" charset="0"/>
              <a:cs typeface="Times New Roman" pitchFamily="18" charset="0"/>
            </a:endParaRPr>
          </a:p>
          <a:p>
            <a:pPr eaLnBrk="0" fontAlgn="base" hangingPunct="0">
              <a:spcBef>
                <a:spcPct val="0"/>
              </a:spcBef>
              <a:spcAft>
                <a:spcPct val="0"/>
              </a:spcAft>
            </a:pPr>
            <a:endParaRPr lang="ru-RU" dirty="0" smtClean="0">
              <a:latin typeface="Arial" pitchFamily="34" charset="0"/>
              <a:cs typeface="Arial" pitchFamily="34" charset="0"/>
            </a:endParaRPr>
          </a:p>
        </p:txBody>
      </p:sp>
      <p:pic>
        <p:nvPicPr>
          <p:cNvPr id="41" name="Рисунок 40" descr="DSC_0765.JPG"/>
          <p:cNvPicPr>
            <a:picLocks noChangeAspect="1"/>
          </p:cNvPicPr>
          <p:nvPr/>
        </p:nvPicPr>
        <p:blipFill>
          <a:blip r:embed="rId11" cstate="print"/>
          <a:srcRect l="3125" r="3124"/>
          <a:stretch>
            <a:fillRect/>
          </a:stretch>
        </p:blipFill>
        <p:spPr>
          <a:xfrm>
            <a:off x="1142984" y="1309663"/>
            <a:ext cx="2143140" cy="917751"/>
          </a:xfrm>
          <a:prstGeom prst="rect">
            <a:avLst/>
          </a:prstGeom>
        </p:spPr>
      </p:pic>
      <p:sp>
        <p:nvSpPr>
          <p:cNvPr id="42" name="TextBox 41"/>
          <p:cNvSpPr txBox="1"/>
          <p:nvPr/>
        </p:nvSpPr>
        <p:spPr>
          <a:xfrm>
            <a:off x="214290" y="1809728"/>
            <a:ext cx="907621" cy="338554"/>
          </a:xfrm>
          <a:prstGeom prst="rect">
            <a:avLst/>
          </a:prstGeom>
          <a:noFill/>
        </p:spPr>
        <p:txBody>
          <a:bodyPr wrap="none" lIns="91430" tIns="45715" rIns="91430" bIns="45715" rtlCol="0">
            <a:spAutoFit/>
          </a:bodyPr>
          <a:lstStyle/>
          <a:p>
            <a:pPr algn="ctr" fontAlgn="base">
              <a:spcBef>
                <a:spcPct val="0"/>
              </a:spcBef>
              <a:spcAft>
                <a:spcPct val="0"/>
              </a:spcAft>
            </a:pPr>
            <a:r>
              <a:rPr lang="ru-RU" sz="800" dirty="0" smtClean="0">
                <a:latin typeface="Times New Roman" pitchFamily="18" charset="0"/>
                <a:cs typeface="Times New Roman" pitchFamily="18" charset="0"/>
              </a:rPr>
              <a:t>  Весенний день </a:t>
            </a:r>
          </a:p>
          <a:p>
            <a:pPr algn="ctr" fontAlgn="base">
              <a:spcBef>
                <a:spcPct val="0"/>
              </a:spcBef>
              <a:spcAft>
                <a:spcPct val="0"/>
              </a:spcAft>
            </a:pPr>
            <a:r>
              <a:rPr lang="ru-RU" sz="800" dirty="0" smtClean="0">
                <a:latin typeface="Times New Roman" pitchFamily="18" charset="0"/>
                <a:cs typeface="Times New Roman" pitchFamily="18" charset="0"/>
              </a:rPr>
              <a:t>год кормит.</a:t>
            </a:r>
          </a:p>
        </p:txBody>
      </p:sp>
      <p:pic>
        <p:nvPicPr>
          <p:cNvPr id="57" name="Рисунок 56" descr="vqnqFwFDj5A.jpg"/>
          <p:cNvPicPr>
            <a:picLocks noChangeAspect="1"/>
          </p:cNvPicPr>
          <p:nvPr/>
        </p:nvPicPr>
        <p:blipFill>
          <a:blip r:embed="rId12" cstate="print"/>
          <a:stretch>
            <a:fillRect/>
          </a:stretch>
        </p:blipFill>
        <p:spPr>
          <a:xfrm>
            <a:off x="285728" y="8596338"/>
            <a:ext cx="1243970" cy="827046"/>
          </a:xfrm>
          <a:prstGeom prst="rect">
            <a:avLst/>
          </a:prstGeom>
        </p:spPr>
      </p:pic>
      <p:cxnSp>
        <p:nvCxnSpPr>
          <p:cNvPr id="64" name="Прямая соединительная линия 63"/>
          <p:cNvCxnSpPr/>
          <p:nvPr/>
        </p:nvCxnSpPr>
        <p:spPr>
          <a:xfrm>
            <a:off x="214291" y="7310454"/>
            <a:ext cx="6286544" cy="1588"/>
          </a:xfrm>
          <a:prstGeom prst="line">
            <a:avLst/>
          </a:prstGeom>
        </p:spPr>
        <p:style>
          <a:lnRef idx="1">
            <a:schemeClr val="accent1"/>
          </a:lnRef>
          <a:fillRef idx="0">
            <a:schemeClr val="accent1"/>
          </a:fillRef>
          <a:effectRef idx="0">
            <a:schemeClr val="accent1"/>
          </a:effectRef>
          <a:fontRef idx="minor">
            <a:schemeClr val="tx1"/>
          </a:fontRef>
        </p:style>
      </p:cxnSp>
      <p:pic>
        <p:nvPicPr>
          <p:cNvPr id="66" name="Рисунок 65" descr="DSC_1024.JPG"/>
          <p:cNvPicPr>
            <a:picLocks noChangeAspect="1"/>
          </p:cNvPicPr>
          <p:nvPr/>
        </p:nvPicPr>
        <p:blipFill>
          <a:blip r:embed="rId13" cstate="print"/>
          <a:stretch>
            <a:fillRect/>
          </a:stretch>
        </p:blipFill>
        <p:spPr>
          <a:xfrm>
            <a:off x="285729" y="5881694"/>
            <a:ext cx="886817" cy="476282"/>
          </a:xfrm>
          <a:prstGeom prst="rect">
            <a:avLst/>
          </a:prstGeom>
        </p:spPr>
      </p:pic>
      <p:pic>
        <p:nvPicPr>
          <p:cNvPr id="72" name="Рисунок 71" descr="1468835984.jpg"/>
          <p:cNvPicPr>
            <a:picLocks noChangeAspect="1"/>
          </p:cNvPicPr>
          <p:nvPr/>
        </p:nvPicPr>
        <p:blipFill>
          <a:blip r:embed="rId14" cstate="print"/>
          <a:srcRect t="6877" b="15623"/>
          <a:stretch>
            <a:fillRect/>
          </a:stretch>
        </p:blipFill>
        <p:spPr>
          <a:xfrm>
            <a:off x="285729" y="7453330"/>
            <a:ext cx="1238259" cy="928694"/>
          </a:xfrm>
          <a:prstGeom prst="rect">
            <a:avLst/>
          </a:prstGeom>
        </p:spPr>
      </p:pic>
      <p:cxnSp>
        <p:nvCxnSpPr>
          <p:cNvPr id="75" name="Прямая соединительная линия 74"/>
          <p:cNvCxnSpPr/>
          <p:nvPr/>
        </p:nvCxnSpPr>
        <p:spPr>
          <a:xfrm rot="5400000">
            <a:off x="2321711" y="5274471"/>
            <a:ext cx="8572560" cy="71438"/>
          </a:xfrm>
          <a:prstGeom prst="line">
            <a:avLst/>
          </a:prstGeom>
        </p:spPr>
        <p:style>
          <a:lnRef idx="1">
            <a:schemeClr val="accent1"/>
          </a:lnRef>
          <a:fillRef idx="0">
            <a:schemeClr val="accent1"/>
          </a:fillRef>
          <a:effectRef idx="0">
            <a:schemeClr val="accent1"/>
          </a:effectRef>
          <a:fontRef idx="minor">
            <a:schemeClr val="tx1"/>
          </a:fontRef>
        </p:style>
      </p:cxnSp>
      <p:cxnSp>
        <p:nvCxnSpPr>
          <p:cNvPr id="81" name="Прямая соединительная линия 80"/>
          <p:cNvCxnSpPr/>
          <p:nvPr/>
        </p:nvCxnSpPr>
        <p:spPr>
          <a:xfrm rot="5400000">
            <a:off x="213496" y="9596470"/>
            <a:ext cx="794" cy="794"/>
          </a:xfrm>
          <a:prstGeom prst="line">
            <a:avLst/>
          </a:prstGeom>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285728" y="2595546"/>
            <a:ext cx="670376" cy="338554"/>
          </a:xfrm>
          <a:prstGeom prst="rect">
            <a:avLst/>
          </a:prstGeom>
          <a:noFill/>
        </p:spPr>
        <p:txBody>
          <a:bodyPr wrap="none" lIns="91430" tIns="45715" rIns="91430" bIns="45715" rtlCol="0">
            <a:spAutoFit/>
          </a:bodyPr>
          <a:lstStyle/>
          <a:p>
            <a:pPr algn="ctr"/>
            <a:r>
              <a:rPr lang="ru-RU" sz="800" dirty="0" smtClean="0">
                <a:effectLst>
                  <a:outerShdw blurRad="38100" dist="38100" dir="2700000" algn="tl">
                    <a:srgbClr val="000000">
                      <a:alpha val="43137"/>
                    </a:srgbClr>
                  </a:outerShdw>
                </a:effectLst>
                <a:latin typeface="Times New Roman" pitchFamily="18" charset="0"/>
                <a:cs typeface="Times New Roman" pitchFamily="18" charset="0"/>
              </a:rPr>
              <a:t>Все на </a:t>
            </a:r>
          </a:p>
          <a:p>
            <a:pPr algn="ctr"/>
            <a:r>
              <a:rPr lang="ru-RU" sz="800" dirty="0" smtClean="0">
                <a:effectLst>
                  <a:outerShdw blurRad="38100" dist="38100" dir="2700000" algn="tl">
                    <a:srgbClr val="000000">
                      <a:alpha val="43137"/>
                    </a:srgbClr>
                  </a:outerShdw>
                </a:effectLst>
                <a:latin typeface="Times New Roman" pitchFamily="18" charset="0"/>
                <a:cs typeface="Times New Roman" pitchFamily="18" charset="0"/>
              </a:rPr>
              <a:t>субботник!</a:t>
            </a:r>
            <a:endParaRPr lang="ru-RU" sz="80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2" name="TextBox 51"/>
          <p:cNvSpPr txBox="1"/>
          <p:nvPr/>
        </p:nvSpPr>
        <p:spPr>
          <a:xfrm>
            <a:off x="142852" y="3595678"/>
            <a:ext cx="285752" cy="230832"/>
          </a:xfrm>
          <a:prstGeom prst="rect">
            <a:avLst/>
          </a:prstGeom>
          <a:noFill/>
        </p:spPr>
        <p:txBody>
          <a:bodyPr wrap="square" lIns="91430" tIns="45715" rIns="91430" bIns="45715" rtlCol="0">
            <a:spAutoFit/>
          </a:bodyPr>
          <a:lstStyle/>
          <a:p>
            <a:r>
              <a:rPr lang="en-US" sz="900" dirty="0" smtClean="0"/>
              <a:t>&gt;</a:t>
            </a:r>
            <a:endParaRPr lang="ru-RU" sz="900" dirty="0"/>
          </a:p>
        </p:txBody>
      </p:sp>
      <p:sp>
        <p:nvSpPr>
          <p:cNvPr id="55" name="TextBox 54"/>
          <p:cNvSpPr txBox="1"/>
          <p:nvPr/>
        </p:nvSpPr>
        <p:spPr>
          <a:xfrm>
            <a:off x="285728" y="3595678"/>
            <a:ext cx="796316" cy="215444"/>
          </a:xfrm>
          <a:prstGeom prst="rect">
            <a:avLst/>
          </a:prstGeom>
          <a:noFill/>
        </p:spPr>
        <p:txBody>
          <a:bodyPr wrap="square" lIns="91430" tIns="45715" rIns="91430" bIns="45715" rtlCol="0">
            <a:spAutoFit/>
          </a:bodyPr>
          <a:lstStyle/>
          <a:p>
            <a:r>
              <a:rPr lang="ru-RU" sz="800" dirty="0" smtClean="0">
                <a:latin typeface="Times New Roman" pitchFamily="18" charset="0"/>
                <a:cs typeface="Times New Roman" pitchFamily="18" charset="0"/>
              </a:rPr>
              <a:t>Знай наших. </a:t>
            </a:r>
            <a:endParaRPr lang="ru-RU" sz="800" dirty="0">
              <a:latin typeface="Times New Roman" pitchFamily="18" charset="0"/>
              <a:cs typeface="Times New Roman" pitchFamily="18" charset="0"/>
            </a:endParaRPr>
          </a:p>
        </p:txBody>
      </p:sp>
      <p:sp>
        <p:nvSpPr>
          <p:cNvPr id="56" name="TextBox 55"/>
          <p:cNvSpPr txBox="1"/>
          <p:nvPr/>
        </p:nvSpPr>
        <p:spPr>
          <a:xfrm>
            <a:off x="142852" y="2095481"/>
            <a:ext cx="1071594" cy="461655"/>
          </a:xfrm>
          <a:prstGeom prst="rect">
            <a:avLst/>
          </a:prstGeom>
          <a:noFill/>
        </p:spPr>
        <p:txBody>
          <a:bodyPr wrap="square" lIns="91430" tIns="45715" rIns="91430" bIns="45715" rtlCol="0">
            <a:spAutoFit/>
          </a:bodyPr>
          <a:lstStyle/>
          <a:p>
            <a:pPr algn="ctr">
              <a:buNone/>
            </a:pPr>
            <a:r>
              <a:rPr lang="ru-RU" sz="800" dirty="0" smtClean="0">
                <a:latin typeface="Times New Roman" pitchFamily="18" charset="0"/>
                <a:cs typeface="Times New Roman" pitchFamily="18" charset="0"/>
              </a:rPr>
              <a:t>Размышляем, проектируем, воплощаем</a:t>
            </a:r>
            <a:r>
              <a:rPr lang="ru-RU" sz="800" dirty="0" smtClean="0"/>
              <a:t>!</a:t>
            </a:r>
          </a:p>
        </p:txBody>
      </p:sp>
      <p:sp>
        <p:nvSpPr>
          <p:cNvPr id="60" name="TextBox 59"/>
          <p:cNvSpPr txBox="1"/>
          <p:nvPr/>
        </p:nvSpPr>
        <p:spPr>
          <a:xfrm>
            <a:off x="142852" y="2666984"/>
            <a:ext cx="242374" cy="230832"/>
          </a:xfrm>
          <a:prstGeom prst="rect">
            <a:avLst/>
          </a:prstGeom>
          <a:noFill/>
        </p:spPr>
        <p:txBody>
          <a:bodyPr wrap="square" lIns="91430" tIns="45715" rIns="91430" bIns="45715" rtlCol="0">
            <a:spAutoFit/>
          </a:bodyPr>
          <a:lstStyle/>
          <a:p>
            <a:r>
              <a:rPr lang="en-US" sz="900" dirty="0" smtClean="0"/>
              <a:t>&gt;</a:t>
            </a:r>
            <a:endParaRPr lang="ru-RU" sz="9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2852" y="309531"/>
            <a:ext cx="6286568" cy="3429024"/>
          </a:xfrm>
        </p:spPr>
        <p:txBody>
          <a:bodyPr>
            <a:normAutofit fontScale="25000" lnSpcReduction="20000"/>
          </a:bodyPr>
          <a:lstStyle/>
          <a:p>
            <a:pPr algn="ctr">
              <a:buNone/>
            </a:pPr>
            <a:endParaRPr lang="ru-RU" sz="4400" dirty="0" smtClean="0"/>
          </a:p>
          <a:p>
            <a:pPr>
              <a:lnSpc>
                <a:spcPct val="120000"/>
              </a:lnSpc>
              <a:spcBef>
                <a:spcPts val="0"/>
              </a:spcBef>
              <a:buNone/>
            </a:pPr>
            <a:r>
              <a:rPr lang="ru-RU" sz="3600" dirty="0" smtClean="0">
                <a:latin typeface="Times New Roman" pitchFamily="18" charset="0"/>
                <a:cs typeface="Times New Roman" pitchFamily="18" charset="0"/>
              </a:rPr>
              <a:t>                                                                                                 </a:t>
            </a:r>
          </a:p>
          <a:p>
            <a:pPr>
              <a:lnSpc>
                <a:spcPct val="120000"/>
              </a:lnSpc>
              <a:spcBef>
                <a:spcPts val="0"/>
              </a:spcBef>
              <a:buNone/>
            </a:pPr>
            <a:endParaRPr lang="ru-RU" sz="3600" dirty="0" smtClean="0">
              <a:latin typeface="Times New Roman" pitchFamily="18" charset="0"/>
              <a:cs typeface="Times New Roman" pitchFamily="18" charset="0"/>
            </a:endParaRPr>
          </a:p>
          <a:p>
            <a:pPr>
              <a:lnSpc>
                <a:spcPct val="120000"/>
              </a:lnSpc>
              <a:spcBef>
                <a:spcPts val="0"/>
              </a:spcBef>
              <a:buNone/>
            </a:pPr>
            <a:endParaRPr lang="ru-RU" sz="3600" dirty="0" smtClean="0">
              <a:latin typeface="Times New Roman" pitchFamily="18" charset="0"/>
              <a:cs typeface="Times New Roman" pitchFamily="18" charset="0"/>
            </a:endParaRPr>
          </a:p>
          <a:p>
            <a:pPr algn="just">
              <a:lnSpc>
                <a:spcPct val="120000"/>
              </a:lnSpc>
              <a:spcBef>
                <a:spcPts val="0"/>
              </a:spcBef>
              <a:buNone/>
            </a:pPr>
            <a:r>
              <a:rPr lang="ru-RU" sz="4000" dirty="0" smtClean="0">
                <a:latin typeface="Times New Roman" pitchFamily="18" charset="0"/>
                <a:cs typeface="Times New Roman" pitchFamily="18" charset="0"/>
              </a:rPr>
              <a:t>                                                                                                      Большую роль в формировании личности молодых       </a:t>
            </a:r>
          </a:p>
          <a:p>
            <a:pPr algn="just">
              <a:lnSpc>
                <a:spcPct val="120000"/>
              </a:lnSpc>
              <a:spcBef>
                <a:spcPts val="0"/>
              </a:spcBef>
              <a:buNone/>
            </a:pPr>
            <a:r>
              <a:rPr lang="ru-RU" sz="4000" dirty="0" smtClean="0">
                <a:latin typeface="Times New Roman" pitchFamily="18" charset="0"/>
                <a:cs typeface="Times New Roman" pitchFamily="18" charset="0"/>
              </a:rPr>
              <a:t>                                                                                                   людей, юношей и девушек, студентов СПО, </a:t>
            </a:r>
          </a:p>
          <a:p>
            <a:pPr algn="just">
              <a:lnSpc>
                <a:spcPct val="120000"/>
              </a:lnSpc>
              <a:spcBef>
                <a:spcPts val="0"/>
              </a:spcBef>
              <a:buNone/>
            </a:pPr>
            <a:r>
              <a:rPr lang="ru-RU" sz="4000" dirty="0" smtClean="0">
                <a:latin typeface="Times New Roman" pitchFamily="18" charset="0"/>
                <a:cs typeface="Times New Roman" pitchFamily="18" charset="0"/>
              </a:rPr>
              <a:t>                                                                                                   адаптации их в современных непростых социальных </a:t>
            </a:r>
          </a:p>
          <a:p>
            <a:pPr algn="just">
              <a:lnSpc>
                <a:spcPct val="120000"/>
              </a:lnSpc>
              <a:spcBef>
                <a:spcPts val="0"/>
              </a:spcBef>
              <a:buNone/>
            </a:pPr>
            <a:r>
              <a:rPr lang="ru-RU" sz="4000" dirty="0" smtClean="0">
                <a:latin typeface="Times New Roman" pitchFamily="18" charset="0"/>
                <a:cs typeface="Times New Roman" pitchFamily="18" charset="0"/>
              </a:rPr>
              <a:t>                                                                                                   условиях играют занятия в кружках </a:t>
            </a:r>
          </a:p>
          <a:p>
            <a:pPr algn="just">
              <a:lnSpc>
                <a:spcPct val="120000"/>
              </a:lnSpc>
              <a:spcBef>
                <a:spcPts val="0"/>
              </a:spcBef>
              <a:buNone/>
            </a:pPr>
            <a:r>
              <a:rPr lang="ru-RU" sz="4000" dirty="0" smtClean="0">
                <a:latin typeface="Times New Roman" pitchFamily="18" charset="0"/>
                <a:cs typeface="Times New Roman" pitchFamily="18" charset="0"/>
              </a:rPr>
              <a:t>                                                                                                   технического творчества.</a:t>
            </a:r>
          </a:p>
          <a:p>
            <a:pPr algn="just">
              <a:lnSpc>
                <a:spcPct val="120000"/>
              </a:lnSpc>
              <a:spcBef>
                <a:spcPts val="0"/>
              </a:spcBef>
              <a:buNone/>
            </a:pPr>
            <a:r>
              <a:rPr lang="ru-RU" sz="4000" dirty="0" smtClean="0">
                <a:latin typeface="Times New Roman" pitchFamily="18" charset="0"/>
                <a:cs typeface="Times New Roman" pitchFamily="18" charset="0"/>
              </a:rPr>
              <a:t>                                                                                                         От изобретения колеса, и до сегодняшнего дня,  </a:t>
            </a:r>
          </a:p>
          <a:p>
            <a:pPr algn="just">
              <a:lnSpc>
                <a:spcPct val="120000"/>
              </a:lnSpc>
              <a:spcBef>
                <a:spcPts val="0"/>
              </a:spcBef>
              <a:buNone/>
            </a:pPr>
            <a:r>
              <a:rPr lang="ru-RU" sz="4000" dirty="0" smtClean="0">
                <a:latin typeface="Times New Roman" pitchFamily="18" charset="0"/>
                <a:cs typeface="Times New Roman" pitchFamily="18" charset="0"/>
              </a:rPr>
              <a:t>                                                                                                   технический   прогресс обязан талантливым людям, </a:t>
            </a:r>
          </a:p>
          <a:p>
            <a:pPr algn="just">
              <a:lnSpc>
                <a:spcPct val="120000"/>
              </a:lnSpc>
              <a:spcBef>
                <a:spcPts val="0"/>
              </a:spcBef>
              <a:buNone/>
            </a:pPr>
            <a:r>
              <a:rPr lang="ru-RU" sz="4000" dirty="0" smtClean="0">
                <a:latin typeface="Times New Roman" pitchFamily="18" charset="0"/>
                <a:cs typeface="Times New Roman" pitchFamily="18" charset="0"/>
              </a:rPr>
              <a:t>                                                                                                   создающим новую  технику, облегчающую</a:t>
            </a:r>
          </a:p>
          <a:p>
            <a:pPr algn="just">
              <a:lnSpc>
                <a:spcPct val="120000"/>
              </a:lnSpc>
              <a:spcBef>
                <a:spcPts val="0"/>
              </a:spcBef>
              <a:buNone/>
            </a:pPr>
            <a:r>
              <a:rPr lang="ru-RU" sz="4000" dirty="0" smtClean="0">
                <a:latin typeface="Times New Roman" pitchFamily="18" charset="0"/>
                <a:cs typeface="Times New Roman" pitchFamily="18" charset="0"/>
              </a:rPr>
              <a:t>                                                                                                   жизнь и деятельность человека. </a:t>
            </a:r>
          </a:p>
          <a:p>
            <a:pPr algn="just">
              <a:lnSpc>
                <a:spcPct val="120000"/>
              </a:lnSpc>
              <a:spcBef>
                <a:spcPts val="0"/>
              </a:spcBef>
              <a:buNone/>
            </a:pPr>
            <a:r>
              <a:rPr lang="ru-RU" sz="4000" dirty="0" smtClean="0">
                <a:latin typeface="Times New Roman" pitchFamily="18" charset="0"/>
                <a:cs typeface="Times New Roman" pitchFamily="18" charset="0"/>
              </a:rPr>
              <a:t>                       В апреле  у нас в колледже  открылась  выставка  творческих работ учащихся и работников колледжа.   Студенты  и преподаватели продемонстрировали свои способности, смекалку, </a:t>
            </a:r>
          </a:p>
          <a:p>
            <a:pPr algn="just">
              <a:lnSpc>
                <a:spcPct val="120000"/>
              </a:lnSpc>
              <a:spcBef>
                <a:spcPts val="0"/>
              </a:spcBef>
              <a:buNone/>
            </a:pPr>
            <a:r>
              <a:rPr lang="ru-RU" sz="4000" dirty="0" smtClean="0">
                <a:latin typeface="Times New Roman" pitchFamily="18" charset="0"/>
                <a:cs typeface="Times New Roman" pitchFamily="18" charset="0"/>
              </a:rPr>
              <a:t>           находчивость и  креативность.</a:t>
            </a:r>
          </a:p>
          <a:p>
            <a:pPr algn="just">
              <a:lnSpc>
                <a:spcPct val="120000"/>
              </a:lnSpc>
              <a:spcBef>
                <a:spcPts val="0"/>
              </a:spcBef>
              <a:buNone/>
            </a:pPr>
            <a:r>
              <a:rPr lang="ru-RU" sz="4000" dirty="0" smtClean="0">
                <a:latin typeface="Times New Roman" pitchFamily="18" charset="0"/>
                <a:cs typeface="Times New Roman" pitchFamily="18" charset="0"/>
              </a:rPr>
              <a:t>                        21 апреля 2017 года прошло награждение участников  конкурса.</a:t>
            </a:r>
          </a:p>
          <a:p>
            <a:pPr algn="just">
              <a:lnSpc>
                <a:spcPct val="120000"/>
              </a:lnSpc>
              <a:spcBef>
                <a:spcPts val="0"/>
              </a:spcBef>
              <a:buNone/>
            </a:pPr>
            <a:r>
              <a:rPr lang="ru-RU" sz="4000" dirty="0" smtClean="0">
                <a:latin typeface="Times New Roman" pitchFamily="18" charset="0"/>
                <a:cs typeface="Times New Roman" pitchFamily="18" charset="0"/>
              </a:rPr>
              <a:t>           На конкурс были представлены изделия, выполненные руками обучающихся, с применением слесарных инструментов, сварки, сверлильного и токарного станков. Из различных узлов автомобиля был собран студентами группы ТТ-207 Алмазом Булатовым и Альбертом Юсуповым компрессор, в результате чего эта работа получила 1 место.</a:t>
            </a:r>
          </a:p>
          <a:p>
            <a:pPr algn="just">
              <a:lnSpc>
                <a:spcPct val="120000"/>
              </a:lnSpc>
              <a:spcBef>
                <a:spcPts val="0"/>
              </a:spcBef>
              <a:buNone/>
            </a:pPr>
            <a:r>
              <a:rPr lang="ru-RU" sz="4000" dirty="0" smtClean="0">
                <a:latin typeface="Times New Roman" pitchFamily="18" charset="0"/>
                <a:cs typeface="Times New Roman" pitchFamily="18" charset="0"/>
              </a:rPr>
              <a:t>                       Дипломом за 2 место были награждены Краснов Эдуард, студент группы МТО -109, за электронную схему мультивибратора, и Аглямов Владимир, студент группы АМ-210, за электронную схему отпугивания грызунов.  3 место досталось Шукуровой Виктории, студентки группы ТТ-401, за композицию «Шумная ватага».</a:t>
            </a:r>
          </a:p>
          <a:p>
            <a:pPr algn="just">
              <a:lnSpc>
                <a:spcPct val="120000"/>
              </a:lnSpc>
              <a:spcBef>
                <a:spcPts val="0"/>
              </a:spcBef>
              <a:buNone/>
            </a:pPr>
            <a:r>
              <a:rPr lang="ru-RU" sz="4000" dirty="0" smtClean="0">
                <a:latin typeface="Times New Roman" pitchFamily="18" charset="0"/>
                <a:cs typeface="Times New Roman" pitchFamily="18" charset="0"/>
              </a:rPr>
              <a:t>	            Выставка  творческих работ в колледже является традиционным мероприятием - проводится ежегодно с целью развития креативного мышления, выявления и поддержки талантливой молодежи, приобщения учащихся и сотрудников колледжа к творческой деятельности.</a:t>
            </a:r>
          </a:p>
          <a:p>
            <a:pPr>
              <a:lnSpc>
                <a:spcPct val="120000"/>
              </a:lnSpc>
              <a:spcBef>
                <a:spcPts val="0"/>
              </a:spcBef>
              <a:buNone/>
            </a:pPr>
            <a:r>
              <a:rPr lang="ru-RU" sz="4000" dirty="0" smtClean="0">
                <a:latin typeface="Times New Roman" pitchFamily="18" charset="0"/>
                <a:cs typeface="Times New Roman" pitchFamily="18" charset="0"/>
              </a:rPr>
              <a:t>.</a:t>
            </a:r>
          </a:p>
          <a:p>
            <a:pPr>
              <a:lnSpc>
                <a:spcPct val="120000"/>
              </a:lnSpc>
              <a:spcBef>
                <a:spcPts val="0"/>
              </a:spcBef>
              <a:buNone/>
            </a:pPr>
            <a:r>
              <a:rPr lang="ru-RU" sz="4000" dirty="0" smtClean="0">
                <a:latin typeface="Times New Roman" pitchFamily="18" charset="0"/>
                <a:cs typeface="Times New Roman" pitchFamily="18" charset="0"/>
              </a:rPr>
              <a:t> </a:t>
            </a:r>
          </a:p>
          <a:p>
            <a:pPr>
              <a:lnSpc>
                <a:spcPct val="120000"/>
              </a:lnSpc>
              <a:spcBef>
                <a:spcPts val="0"/>
              </a:spcBef>
              <a:buNone/>
            </a:pPr>
            <a:r>
              <a:rPr lang="ru-RU" sz="4000" dirty="0" smtClean="0"/>
              <a:t> </a:t>
            </a:r>
          </a:p>
          <a:p>
            <a:pPr>
              <a:buNone/>
            </a:pPr>
            <a:r>
              <a:rPr lang="ru-RU" sz="3600" dirty="0" smtClean="0"/>
              <a:t> </a:t>
            </a:r>
          </a:p>
          <a:p>
            <a:pPr algn="just" fontAlgn="t">
              <a:buNone/>
            </a:pPr>
            <a:endParaRPr lang="ru-RU" sz="3600" dirty="0" smtClean="0">
              <a:latin typeface="Times New Roman" pitchFamily="18" charset="0"/>
              <a:cs typeface="Times New Roman" pitchFamily="18" charset="0"/>
            </a:endParaRPr>
          </a:p>
          <a:p>
            <a:pPr algn="just">
              <a:buNone/>
            </a:pPr>
            <a:r>
              <a:rPr lang="ru-RU" sz="3600" dirty="0" smtClean="0">
                <a:latin typeface="Times New Roman" pitchFamily="18" charset="0"/>
                <a:cs typeface="Times New Roman" pitchFamily="18" charset="0"/>
              </a:rPr>
              <a:t> </a:t>
            </a:r>
          </a:p>
          <a:p>
            <a:pPr algn="just"/>
            <a:endParaRPr lang="ru-RU" sz="3600" dirty="0">
              <a:latin typeface="Times New Roman" pitchFamily="18" charset="0"/>
              <a:cs typeface="Times New Roman" pitchFamily="18" charset="0"/>
            </a:endParaRPr>
          </a:p>
        </p:txBody>
      </p:sp>
      <p:sp>
        <p:nvSpPr>
          <p:cNvPr id="4" name="Прямоугольник 3"/>
          <p:cNvSpPr/>
          <p:nvPr/>
        </p:nvSpPr>
        <p:spPr>
          <a:xfrm>
            <a:off x="4857760" y="238092"/>
            <a:ext cx="1357322" cy="267387"/>
          </a:xfrm>
          <a:prstGeom prst="rect">
            <a:avLst/>
          </a:prstGeom>
        </p:spPr>
        <p:style>
          <a:lnRef idx="0">
            <a:schemeClr val="accent3"/>
          </a:lnRef>
          <a:fillRef idx="3">
            <a:schemeClr val="accent3"/>
          </a:fillRef>
          <a:effectRef idx="3">
            <a:schemeClr val="accent3"/>
          </a:effectRef>
          <a:fontRef idx="minor">
            <a:schemeClr val="lt1"/>
          </a:fontRef>
        </p:style>
        <p:txBody>
          <a:bodyPr wrap="square" lIns="91430" tIns="45715" rIns="91430" bIns="45715">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ru-RU" sz="11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творчество</a:t>
            </a:r>
            <a:endParaRPr lang="ru-RU" sz="11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endParaRPr>
          </a:p>
        </p:txBody>
      </p:sp>
      <p:cxnSp>
        <p:nvCxnSpPr>
          <p:cNvPr id="10" name="Прямая соединительная линия 9"/>
          <p:cNvCxnSpPr/>
          <p:nvPr/>
        </p:nvCxnSpPr>
        <p:spPr>
          <a:xfrm rot="5400000">
            <a:off x="2003217" y="4807148"/>
            <a:ext cx="9209549" cy="71438"/>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Прямая соединительная линия 21"/>
          <p:cNvCxnSpPr/>
          <p:nvPr/>
        </p:nvCxnSpPr>
        <p:spPr>
          <a:xfrm>
            <a:off x="285728" y="9596470"/>
            <a:ext cx="6072230" cy="1720"/>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357959" y="9453594"/>
            <a:ext cx="252243" cy="252787"/>
          </a:xfrm>
          <a:prstGeom prst="rect">
            <a:avLst/>
          </a:prstGeom>
          <a:noFill/>
        </p:spPr>
        <p:txBody>
          <a:bodyPr wrap="none" lIns="91430" tIns="45715" rIns="91430" bIns="45715" rtlCol="0">
            <a:spAutoFit/>
          </a:bodyPr>
          <a:lstStyle/>
          <a:p>
            <a:r>
              <a:rPr lang="ru-RU" sz="1000" dirty="0" smtClean="0">
                <a:latin typeface="Times New Roman" pitchFamily="18" charset="0"/>
                <a:cs typeface="Times New Roman" pitchFamily="18" charset="0"/>
              </a:rPr>
              <a:t>2</a:t>
            </a:r>
            <a:endParaRPr lang="ru-RU" sz="1000" dirty="0">
              <a:latin typeface="Times New Roman" pitchFamily="18" charset="0"/>
              <a:cs typeface="Times New Roman" pitchFamily="18" charset="0"/>
            </a:endParaRPr>
          </a:p>
        </p:txBody>
      </p:sp>
      <p:sp>
        <p:nvSpPr>
          <p:cNvPr id="15" name="TextBox 14"/>
          <p:cNvSpPr txBox="1"/>
          <p:nvPr/>
        </p:nvSpPr>
        <p:spPr>
          <a:xfrm>
            <a:off x="3071810" y="523844"/>
            <a:ext cx="3571924" cy="369332"/>
          </a:xfrm>
          <a:prstGeom prst="rect">
            <a:avLst/>
          </a:prstGeom>
          <a:noFill/>
        </p:spPr>
        <p:txBody>
          <a:bodyPr wrap="square" lIns="91430" tIns="45715" rIns="91430" bIns="45715" rtlCol="0">
            <a:spAutoFit/>
          </a:bodyPr>
          <a:lstStyle/>
          <a:p>
            <a:pPr algn="ctr">
              <a:buNone/>
            </a:pPr>
            <a:r>
              <a:rPr lang="ru-RU" sz="1200" b="1" dirty="0" smtClean="0">
                <a:solidFill>
                  <a:srgbClr val="C00000"/>
                </a:solidFill>
                <a:latin typeface="Times New Roman" pitchFamily="18" charset="0"/>
                <a:cs typeface="Times New Roman" pitchFamily="18" charset="0"/>
              </a:rPr>
              <a:t>Размышляем, проектируем, воплощаем</a:t>
            </a:r>
            <a:r>
              <a:rPr lang="ru-RU" b="1" dirty="0" smtClean="0">
                <a:solidFill>
                  <a:srgbClr val="C00000"/>
                </a:solidFill>
              </a:rPr>
              <a:t>!</a:t>
            </a:r>
          </a:p>
        </p:txBody>
      </p:sp>
      <p:pic>
        <p:nvPicPr>
          <p:cNvPr id="13" name="Рисунок 12" descr="SDC13969.JPG"/>
          <p:cNvPicPr>
            <a:picLocks noChangeAspect="1"/>
          </p:cNvPicPr>
          <p:nvPr/>
        </p:nvPicPr>
        <p:blipFill>
          <a:blip r:embed="rId3" cstate="print"/>
          <a:stretch>
            <a:fillRect/>
          </a:stretch>
        </p:blipFill>
        <p:spPr>
          <a:xfrm>
            <a:off x="571480" y="4667249"/>
            <a:ext cx="1143008" cy="898193"/>
          </a:xfrm>
          <a:prstGeom prst="rect">
            <a:avLst/>
          </a:prstGeom>
        </p:spPr>
      </p:pic>
      <p:pic>
        <p:nvPicPr>
          <p:cNvPr id="17" name="Рисунок 16" descr="SDC13984.JPG"/>
          <p:cNvPicPr>
            <a:picLocks noChangeAspect="1"/>
          </p:cNvPicPr>
          <p:nvPr/>
        </p:nvPicPr>
        <p:blipFill>
          <a:blip r:embed="rId4" cstate="print"/>
          <a:stretch>
            <a:fillRect/>
          </a:stretch>
        </p:blipFill>
        <p:spPr>
          <a:xfrm>
            <a:off x="5286389" y="4452934"/>
            <a:ext cx="1007161" cy="1117080"/>
          </a:xfrm>
          <a:prstGeom prst="rect">
            <a:avLst/>
          </a:prstGeom>
        </p:spPr>
      </p:pic>
      <p:pic>
        <p:nvPicPr>
          <p:cNvPr id="18" name="Рисунок 17" descr="SDC13983.JPG"/>
          <p:cNvPicPr>
            <a:picLocks noChangeAspect="1"/>
          </p:cNvPicPr>
          <p:nvPr/>
        </p:nvPicPr>
        <p:blipFill>
          <a:blip r:embed="rId5" cstate="print"/>
          <a:srcRect b="15278"/>
          <a:stretch>
            <a:fillRect/>
          </a:stretch>
        </p:blipFill>
        <p:spPr>
          <a:xfrm>
            <a:off x="500043" y="452406"/>
            <a:ext cx="2735723" cy="1738329"/>
          </a:xfrm>
          <a:prstGeom prst="rect">
            <a:avLst/>
          </a:prstGeom>
        </p:spPr>
      </p:pic>
      <p:pic>
        <p:nvPicPr>
          <p:cNvPr id="20" name="Рисунок 19" descr="SDC13982.JPG"/>
          <p:cNvPicPr>
            <a:picLocks noChangeAspect="1"/>
          </p:cNvPicPr>
          <p:nvPr/>
        </p:nvPicPr>
        <p:blipFill>
          <a:blip r:embed="rId6" cstate="print"/>
          <a:srcRect t="8333" b="8332"/>
          <a:stretch>
            <a:fillRect/>
          </a:stretch>
        </p:blipFill>
        <p:spPr>
          <a:xfrm>
            <a:off x="3429000" y="4595810"/>
            <a:ext cx="1571636" cy="982284"/>
          </a:xfrm>
          <a:prstGeom prst="rect">
            <a:avLst/>
          </a:prstGeom>
        </p:spPr>
      </p:pic>
      <p:pic>
        <p:nvPicPr>
          <p:cNvPr id="21" name="Рисунок 20" descr="SDC13978.JPG"/>
          <p:cNvPicPr>
            <a:picLocks noChangeAspect="1"/>
          </p:cNvPicPr>
          <p:nvPr/>
        </p:nvPicPr>
        <p:blipFill>
          <a:blip r:embed="rId7" cstate="print"/>
          <a:stretch>
            <a:fillRect/>
          </a:stretch>
        </p:blipFill>
        <p:spPr>
          <a:xfrm>
            <a:off x="2000240" y="4667248"/>
            <a:ext cx="1214446" cy="910835"/>
          </a:xfrm>
          <a:prstGeom prst="rect">
            <a:avLst/>
          </a:prstGeom>
        </p:spPr>
      </p:pic>
      <p:sp>
        <p:nvSpPr>
          <p:cNvPr id="5121" name="Rectangle 1"/>
          <p:cNvSpPr>
            <a:spLocks noChangeArrowheads="1"/>
          </p:cNvSpPr>
          <p:nvPr/>
        </p:nvSpPr>
        <p:spPr bwMode="auto">
          <a:xfrm>
            <a:off x="428604" y="5953133"/>
            <a:ext cx="4071966" cy="1815872"/>
          </a:xfrm>
          <a:prstGeom prst="rect">
            <a:avLst/>
          </a:prstGeom>
          <a:noFill/>
          <a:ln w="9525">
            <a:noFill/>
            <a:miter lim="800000"/>
            <a:headEnd/>
            <a:tailEnd/>
          </a:ln>
          <a:effectLst/>
        </p:spPr>
        <p:txBody>
          <a:bodyPr vert="horz" wrap="square" lIns="91430" tIns="45715" rIns="91430" bIns="45715" numCol="1" anchor="ctr" anchorCtr="0" compatLnSpc="1">
            <a:prstTxWarp prst="textNoShape">
              <a:avLst/>
            </a:prstTxWarp>
            <a:spAutoFit/>
          </a:bodyPr>
          <a:lstStyle/>
          <a:p>
            <a:pPr algn="just" fontAlgn="base">
              <a:spcBef>
                <a:spcPct val="0"/>
              </a:spcBef>
              <a:spcAft>
                <a:spcPct val="0"/>
              </a:spcAft>
            </a:pPr>
            <a:r>
              <a:rPr lang="ru-RU" sz="1000" dirty="0" smtClean="0">
                <a:latin typeface="Times New Roman" pitchFamily="18" charset="0"/>
                <a:ea typeface="Times New Roman" pitchFamily="18" charset="0"/>
                <a:cs typeface="Times New Roman" pitchFamily="18" charset="0"/>
              </a:rPr>
              <a:t>        29 апреля сотрудники, преподаватели и студенты вооружившись уборочным инвентарем, вышли на ставший уже традиционным весенний субботник для того, чтобы привести в порядок территорию колледжа и студенческого общежития.</a:t>
            </a:r>
          </a:p>
          <a:p>
            <a:pPr algn="just" eaLnBrk="0" fontAlgn="base" hangingPunct="0">
              <a:spcBef>
                <a:spcPct val="0"/>
              </a:spcBef>
              <a:spcAft>
                <a:spcPct val="0"/>
              </a:spcAft>
            </a:pPr>
            <a:r>
              <a:rPr lang="ru-RU" sz="1000" dirty="0" smtClean="0">
                <a:latin typeface="Times New Roman" pitchFamily="18" charset="0"/>
                <a:ea typeface="Times New Roman" pitchFamily="18" charset="0"/>
                <a:cs typeface="Times New Roman" pitchFamily="18" charset="0"/>
              </a:rPr>
              <a:t>        Все работали на совесть: вычистили  отведенные территории, убрали прошлогоднюю листву, мусор, очистили газоны и тротуары,  побелили бордюры. Общими  усилиями за несколько часов территория колледжа заметно преобразилась!</a:t>
            </a:r>
          </a:p>
          <a:p>
            <a:pPr algn="just" eaLnBrk="0" fontAlgn="base" hangingPunct="0">
              <a:spcBef>
                <a:spcPct val="0"/>
              </a:spcBef>
              <a:spcAft>
                <a:spcPct val="0"/>
              </a:spcAft>
            </a:pPr>
            <a:r>
              <a:rPr lang="ru-RU" sz="1000" dirty="0" smtClean="0">
                <a:latin typeface="Times New Roman" pitchFamily="18" charset="0"/>
                <a:ea typeface="Times New Roman" pitchFamily="18" charset="0"/>
                <a:cs typeface="Times New Roman" pitchFamily="18" charset="0"/>
              </a:rPr>
              <a:t>       Приятно было смотреть на результаты коллективного труда.</a:t>
            </a:r>
          </a:p>
          <a:p>
            <a:pPr algn="just" eaLnBrk="0" fontAlgn="base" hangingPunct="0">
              <a:spcBef>
                <a:spcPct val="0"/>
              </a:spcBef>
              <a:spcAft>
                <a:spcPct val="0"/>
              </a:spcAft>
            </a:pPr>
            <a:r>
              <a:rPr lang="ru-RU" sz="1000" dirty="0" smtClean="0">
                <a:latin typeface="Times New Roman" pitchFamily="18" charset="0"/>
                <a:ea typeface="Times New Roman" pitchFamily="18" charset="0"/>
                <a:cs typeface="Times New Roman" pitchFamily="18" charset="0"/>
              </a:rPr>
              <a:t>       Все остались довольны проделанной работой! </a:t>
            </a:r>
          </a:p>
          <a:p>
            <a:pPr algn="just" eaLnBrk="0" fontAlgn="base" hangingPunct="0">
              <a:spcBef>
                <a:spcPct val="0"/>
              </a:spcBef>
              <a:spcAft>
                <a:spcPct val="0"/>
              </a:spcAft>
            </a:pPr>
            <a:r>
              <a:rPr lang="ru-RU" sz="1000" dirty="0" smtClean="0">
                <a:latin typeface="Times New Roman" pitchFamily="18" charset="0"/>
                <a:ea typeface="Times New Roman" pitchFamily="18" charset="0"/>
                <a:cs typeface="Times New Roman" pitchFamily="18" charset="0"/>
              </a:rPr>
              <a:t>                                          Молодцы!!!</a:t>
            </a:r>
            <a:endParaRPr lang="ru-RU" sz="1000" dirty="0" smtClean="0">
              <a:latin typeface="Times New Roman" pitchFamily="18" charset="0"/>
              <a:cs typeface="Times New Roman" pitchFamily="18" charset="0"/>
            </a:endParaRPr>
          </a:p>
        </p:txBody>
      </p:sp>
      <p:pic>
        <p:nvPicPr>
          <p:cNvPr id="16" name="Рисунок 15" descr="LGt3js7v_S4.jpg"/>
          <p:cNvPicPr>
            <a:picLocks noChangeAspect="1"/>
          </p:cNvPicPr>
          <p:nvPr/>
        </p:nvPicPr>
        <p:blipFill>
          <a:blip r:embed="rId8" cstate="print"/>
          <a:stretch>
            <a:fillRect/>
          </a:stretch>
        </p:blipFill>
        <p:spPr>
          <a:xfrm>
            <a:off x="4572008" y="6381760"/>
            <a:ext cx="1845787" cy="2776392"/>
          </a:xfrm>
          <a:prstGeom prst="rect">
            <a:avLst/>
          </a:prstGeom>
        </p:spPr>
      </p:pic>
      <p:pic>
        <p:nvPicPr>
          <p:cNvPr id="19" name="Рисунок 18" descr="Рисунок2.jpg"/>
          <p:cNvPicPr>
            <a:picLocks noChangeAspect="1"/>
          </p:cNvPicPr>
          <p:nvPr/>
        </p:nvPicPr>
        <p:blipFill>
          <a:blip r:embed="rId9" cstate="print"/>
          <a:stretch>
            <a:fillRect/>
          </a:stretch>
        </p:blipFill>
        <p:spPr>
          <a:xfrm>
            <a:off x="2385092" y="7810520"/>
            <a:ext cx="2040193" cy="1530146"/>
          </a:xfrm>
          <a:prstGeom prst="rect">
            <a:avLst/>
          </a:prstGeom>
        </p:spPr>
      </p:pic>
      <p:pic>
        <p:nvPicPr>
          <p:cNvPr id="24" name="Рисунок 23" descr="Рисунок1.jpg"/>
          <p:cNvPicPr>
            <a:picLocks noChangeAspect="1"/>
          </p:cNvPicPr>
          <p:nvPr/>
        </p:nvPicPr>
        <p:blipFill>
          <a:blip r:embed="rId10" cstate="print"/>
          <a:stretch>
            <a:fillRect/>
          </a:stretch>
        </p:blipFill>
        <p:spPr>
          <a:xfrm>
            <a:off x="362396" y="7810520"/>
            <a:ext cx="1995035" cy="1530146"/>
          </a:xfrm>
          <a:prstGeom prst="rect">
            <a:avLst/>
          </a:prstGeom>
        </p:spPr>
      </p:pic>
      <p:sp>
        <p:nvSpPr>
          <p:cNvPr id="25" name="TextBox 24"/>
          <p:cNvSpPr txBox="1"/>
          <p:nvPr/>
        </p:nvSpPr>
        <p:spPr>
          <a:xfrm>
            <a:off x="1714489" y="5738819"/>
            <a:ext cx="1423504" cy="281987"/>
          </a:xfrm>
          <a:prstGeom prst="rect">
            <a:avLst/>
          </a:prstGeom>
          <a:noFill/>
        </p:spPr>
        <p:txBody>
          <a:bodyPr wrap="none" lIns="91430" tIns="45715" rIns="91430" bIns="45715" rtlCol="0">
            <a:spAutoFit/>
          </a:bodyPr>
          <a:lstStyle/>
          <a:p>
            <a:pPr algn="ctr"/>
            <a:r>
              <a:rPr lang="ru-RU" sz="1200" b="1" dirty="0" smtClean="0">
                <a:solidFill>
                  <a:srgbClr val="FF0000"/>
                </a:solidFill>
                <a:latin typeface="Times New Roman" pitchFamily="18" charset="0"/>
                <a:cs typeface="Times New Roman" pitchFamily="18" charset="0"/>
              </a:rPr>
              <a:t>Все на субботник!</a:t>
            </a:r>
            <a:endParaRPr lang="ru-RU" sz="1200" b="1" dirty="0">
              <a:solidFill>
                <a:srgbClr val="FF0000"/>
              </a:solidFill>
              <a:latin typeface="Times New Roman" pitchFamily="18" charset="0"/>
              <a:cs typeface="Times New Roman" pitchFamily="18" charset="0"/>
            </a:endParaRPr>
          </a:p>
        </p:txBody>
      </p:sp>
      <p:cxnSp>
        <p:nvCxnSpPr>
          <p:cNvPr id="27" name="Прямая соединительная линия 26"/>
          <p:cNvCxnSpPr/>
          <p:nvPr/>
        </p:nvCxnSpPr>
        <p:spPr>
          <a:xfrm>
            <a:off x="285729" y="5667380"/>
            <a:ext cx="6286544"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28"/>
          <p:cNvCxnSpPr/>
          <p:nvPr/>
        </p:nvCxnSpPr>
        <p:spPr>
          <a:xfrm rot="5400000">
            <a:off x="-4428385" y="4880768"/>
            <a:ext cx="942981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flipV="1">
            <a:off x="284935" y="238092"/>
            <a:ext cx="6358776" cy="794"/>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00174" y="309531"/>
            <a:ext cx="3014686" cy="309565"/>
          </a:xfrm>
        </p:spPr>
        <p:txBody>
          <a:bodyPr>
            <a:normAutofit/>
          </a:bodyPr>
          <a:lstStyle/>
          <a:p>
            <a:r>
              <a:rPr lang="ru-RU" sz="1100" dirty="0" smtClean="0">
                <a:latin typeface="Times New Roman" pitchFamily="18" charset="0"/>
                <a:cs typeface="Times New Roman" pitchFamily="18" charset="0"/>
              </a:rPr>
              <a:t>              </a:t>
            </a:r>
            <a:endParaRPr lang="ru-RU" sz="12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Содержимое 2"/>
          <p:cNvSpPr>
            <a:spLocks noGrp="1"/>
          </p:cNvSpPr>
          <p:nvPr>
            <p:ph idx="1"/>
          </p:nvPr>
        </p:nvSpPr>
        <p:spPr>
          <a:xfrm>
            <a:off x="142853" y="881034"/>
            <a:ext cx="6357982" cy="5357850"/>
          </a:xfrm>
        </p:spPr>
        <p:txBody>
          <a:bodyPr>
            <a:normAutofit/>
          </a:bodyPr>
          <a:lstStyle/>
          <a:p>
            <a:pPr algn="ctr">
              <a:buNone/>
            </a:pPr>
            <a:r>
              <a:rPr lang="ru-RU" sz="1100" b="1" dirty="0" smtClean="0">
                <a:solidFill>
                  <a:schemeClr val="tx2">
                    <a:lumMod val="60000"/>
                    <a:lumOff val="40000"/>
                  </a:schemeClr>
                </a:solidFill>
              </a:rPr>
              <a:t>                                                                      </a:t>
            </a:r>
            <a:r>
              <a:rPr lang="ru-RU" sz="1100" b="1" dirty="0" smtClean="0">
                <a:solidFill>
                  <a:schemeClr val="tx2">
                    <a:lumMod val="60000"/>
                    <a:lumOff val="40000"/>
                  </a:schemeClr>
                </a:solidFill>
                <a:latin typeface="Times New Roman" pitchFamily="18" charset="0"/>
                <a:cs typeface="Times New Roman" pitchFamily="18" charset="0"/>
              </a:rPr>
              <a:t>Весенняя неделя добрых дел</a:t>
            </a:r>
          </a:p>
          <a:p>
            <a:pPr algn="just">
              <a:buNone/>
            </a:pPr>
            <a:r>
              <a:rPr lang="ru-RU" sz="1000" dirty="0" smtClean="0">
                <a:latin typeface="Times New Roman" pitchFamily="18" charset="0"/>
                <a:cs typeface="Times New Roman" pitchFamily="18" charset="0"/>
              </a:rPr>
              <a:t>                                                                                   Добровольческая акция «Весенняя неделя добра  2017 года в                                    </a:t>
            </a:r>
          </a:p>
          <a:p>
            <a:pPr algn="just">
              <a:buNone/>
            </a:pPr>
            <a:r>
              <a:rPr lang="ru-RU" sz="1000" dirty="0" smtClean="0">
                <a:latin typeface="Times New Roman" pitchFamily="18" charset="0"/>
                <a:cs typeface="Times New Roman" pitchFamily="18" charset="0"/>
              </a:rPr>
              <a:t>                                                                              Республике Татарстан» – это ежегодная всероссийская акция,             </a:t>
            </a:r>
          </a:p>
          <a:p>
            <a:pPr algn="just">
              <a:buNone/>
            </a:pPr>
            <a:r>
              <a:rPr lang="ru-RU" sz="1000" dirty="0" smtClean="0">
                <a:latin typeface="Times New Roman" pitchFamily="18" charset="0"/>
                <a:cs typeface="Times New Roman" pitchFamily="18" charset="0"/>
              </a:rPr>
              <a:t>                                                                              призванная служить продвижению идеи добровольчества, как </a:t>
            </a:r>
          </a:p>
          <a:p>
            <a:pPr algn="just">
              <a:buNone/>
            </a:pPr>
            <a:r>
              <a:rPr lang="ru-RU" sz="1000" dirty="0" smtClean="0">
                <a:latin typeface="Times New Roman" pitchFamily="18" charset="0"/>
                <a:cs typeface="Times New Roman" pitchFamily="18" charset="0"/>
              </a:rPr>
              <a:t>                                                                              важного ресурса решения социальных проблем местного          </a:t>
            </a:r>
          </a:p>
          <a:p>
            <a:pPr algn="just">
              <a:buNone/>
            </a:pPr>
            <a:r>
              <a:rPr lang="ru-RU" sz="1000" dirty="0" smtClean="0">
                <a:latin typeface="Times New Roman" pitchFamily="18" charset="0"/>
                <a:cs typeface="Times New Roman" pitchFamily="18" charset="0"/>
              </a:rPr>
              <a:t>                                                                              сообщества и повышению гражданской активности населения. </a:t>
            </a:r>
          </a:p>
          <a:p>
            <a:pPr algn="just">
              <a:buNone/>
            </a:pPr>
            <a:r>
              <a:rPr lang="ru-RU" sz="1000" dirty="0" smtClean="0">
                <a:latin typeface="Times New Roman" pitchFamily="18" charset="0"/>
                <a:cs typeface="Times New Roman" pitchFamily="18" charset="0"/>
              </a:rPr>
              <a:t>                                                                             Обучающиеся  нашего колледжа приняли активное участие в       </a:t>
            </a:r>
          </a:p>
          <a:p>
            <a:pPr algn="just">
              <a:buNone/>
            </a:pPr>
            <a:r>
              <a:rPr lang="ru-RU" sz="1000" dirty="0" smtClean="0">
                <a:latin typeface="Times New Roman" pitchFamily="18" charset="0"/>
                <a:cs typeface="Times New Roman" pitchFamily="18" charset="0"/>
              </a:rPr>
              <a:t>                                                                             акции. Они посетили пенсионеров, ветеранов войны, тыла и труда,  с оказанием помощи в уборке квартир, придомовых территорий.</a:t>
            </a:r>
          </a:p>
          <a:p>
            <a:pPr algn="just">
              <a:buNone/>
            </a:pPr>
            <a:r>
              <a:rPr lang="ru-RU" sz="1000" dirty="0" smtClean="0">
                <a:latin typeface="Times New Roman" pitchFamily="18" charset="0"/>
                <a:cs typeface="Times New Roman" pitchFamily="18" charset="0"/>
              </a:rPr>
              <a:t>                    20 апреля  2017 года,  студенты группы МТО-208  навестили ветеранов  труда,  семью Габидуллиных Рамазана Габидулловича и Гульсем Миргасимовну. Заботливые ветераны  поведали о своем нелегком детстве, о своих трудовых буднях, честно проработанных в  колледже</a:t>
            </a:r>
            <a:r>
              <a:rPr lang="ru-RU" sz="1000" dirty="0">
                <a:latin typeface="Times New Roman" pitchFamily="18" charset="0"/>
                <a:cs typeface="Times New Roman" pitchFamily="18" charset="0"/>
              </a:rPr>
              <a:t>.</a:t>
            </a:r>
            <a:r>
              <a:rPr lang="ru-RU" sz="1000" dirty="0" smtClean="0">
                <a:latin typeface="Times New Roman" pitchFamily="18" charset="0"/>
                <a:cs typeface="Times New Roman" pitchFamily="18" charset="0"/>
              </a:rPr>
              <a:t> </a:t>
            </a:r>
          </a:p>
          <a:p>
            <a:pPr algn="just">
              <a:buNone/>
            </a:pPr>
            <a:r>
              <a:rPr lang="ru-RU" sz="1000" dirty="0" smtClean="0">
                <a:latin typeface="Times New Roman" pitchFamily="18" charset="0"/>
                <a:cs typeface="Times New Roman" pitchFamily="18" charset="0"/>
              </a:rPr>
              <a:t>                   26 апреля студенты Федоров Дмитрии и Халаман Владислав под руководством преподавателя Газизовой Лилии Назиповны посетили ветерана Гаязова Фатиха. Фатих </a:t>
            </a:r>
            <a:r>
              <a:rPr lang="ru-RU" sz="1000" dirty="0" err="1" smtClean="0">
                <a:latin typeface="Times New Roman" panose="02020603050405020304" pitchFamily="18" charset="0"/>
                <a:cs typeface="Times New Roman" panose="02020603050405020304" pitchFamily="18" charset="0"/>
              </a:rPr>
              <a:t>абый</a:t>
            </a:r>
            <a:r>
              <a:rPr lang="ru-RU" sz="1000" dirty="0" smtClean="0">
                <a:latin typeface="Times New Roman" pitchFamily="18" charset="0"/>
                <a:cs typeface="Times New Roman" pitchFamily="18" charset="0"/>
              </a:rPr>
              <a:t> живёт в частном доме на улице </a:t>
            </a:r>
            <a:r>
              <a:rPr lang="ru-RU" sz="1000" dirty="0" err="1" smtClean="0">
                <a:latin typeface="Times New Roman" panose="02020603050405020304" pitchFamily="18" charset="0"/>
                <a:cs typeface="Times New Roman" panose="02020603050405020304" pitchFamily="18" charset="0"/>
              </a:rPr>
              <a:t>Камарова</a:t>
            </a:r>
            <a:r>
              <a:rPr lang="ru-RU" sz="1000" dirty="0" smtClean="0">
                <a:latin typeface="Times New Roman" pitchFamily="18" charset="0"/>
                <a:cs typeface="Times New Roman" pitchFamily="18" charset="0"/>
              </a:rPr>
              <a:t>. Активисты помогли очистить двор дома от снега. Зима в этом году выдалась на редкость снежная. Детворе, конечно, это только в радость, а вот людям пожилым и одиноким, как говорится, хоть плачь. Сейчас нужно особенно тщательно очищать дворы от снега для того, чтобы дома не подтопило во время потепления. Ветеран очень благодарен ребятам за то, что они откликнулись и проявили заботу. </a:t>
            </a:r>
          </a:p>
          <a:p>
            <a:pPr algn="just">
              <a:buNone/>
            </a:pPr>
            <a:r>
              <a:rPr lang="ru-RU" sz="1000" dirty="0" smtClean="0">
                <a:latin typeface="Times New Roman" pitchFamily="18" charset="0"/>
                <a:cs typeface="Times New Roman" pitchFamily="18" charset="0"/>
              </a:rPr>
              <a:t>                     Студенты колледжа ежегодно с удовольствием принимают участие в акции добра, стараются  отдать частичку тепла тому, кто в этом нуждается. Ребята с особой трепетностью любят навещать  ветеранов. Пожилые люди всегда приветливые и в хорошем настроении,  общаются со студентами  на равных. </a:t>
            </a:r>
          </a:p>
          <a:p>
            <a:pPr algn="just">
              <a:buNone/>
            </a:pPr>
            <a:r>
              <a:rPr lang="ru-RU" sz="1000" dirty="0" smtClean="0">
                <a:latin typeface="Times New Roman" pitchFamily="18" charset="0"/>
                <a:cs typeface="Times New Roman" pitchFamily="18" charset="0"/>
              </a:rPr>
              <a:t>                     Ветераны передали свои добрые пожелания  всем студентам, </a:t>
            </a:r>
          </a:p>
          <a:p>
            <a:pPr algn="just">
              <a:buNone/>
            </a:pPr>
            <a:r>
              <a:rPr lang="ru-RU" sz="1000" dirty="0" smtClean="0">
                <a:latin typeface="Times New Roman" pitchFamily="18" charset="0"/>
                <a:cs typeface="Times New Roman" pitchFamily="18" charset="0"/>
              </a:rPr>
              <a:t>           а также поблагодарили администрацию колледжа в лице </a:t>
            </a:r>
          </a:p>
          <a:p>
            <a:pPr algn="just">
              <a:buNone/>
            </a:pPr>
            <a:r>
              <a:rPr lang="ru-RU" sz="1000" dirty="0" smtClean="0">
                <a:latin typeface="Times New Roman" pitchFamily="18" charset="0"/>
                <a:cs typeface="Times New Roman" pitchFamily="18" charset="0"/>
              </a:rPr>
              <a:t>           директора </a:t>
            </a:r>
            <a:r>
              <a:rPr lang="ru-RU" sz="1000" dirty="0" err="1" smtClean="0">
                <a:latin typeface="Times New Roman" pitchFamily="18" charset="0"/>
                <a:cs typeface="Times New Roman" pitchFamily="18" charset="0"/>
              </a:rPr>
              <a:t>Гатина</a:t>
            </a:r>
            <a:r>
              <a:rPr lang="ru-RU" sz="1000" dirty="0" smtClean="0">
                <a:latin typeface="Times New Roman" pitchFamily="18" charset="0"/>
                <a:cs typeface="Times New Roman" pitchFamily="18" charset="0"/>
              </a:rPr>
              <a:t> </a:t>
            </a:r>
            <a:r>
              <a:rPr lang="ru-RU" sz="1000" dirty="0" err="1" smtClean="0">
                <a:latin typeface="Times New Roman" pitchFamily="18" charset="0"/>
                <a:cs typeface="Times New Roman" pitchFamily="18" charset="0"/>
              </a:rPr>
              <a:t>Фарита</a:t>
            </a:r>
            <a:r>
              <a:rPr lang="ru-RU" sz="1000" dirty="0" smtClean="0">
                <a:latin typeface="Times New Roman" pitchFamily="18" charset="0"/>
                <a:cs typeface="Times New Roman" pitchFamily="18" charset="0"/>
              </a:rPr>
              <a:t> </a:t>
            </a:r>
            <a:r>
              <a:rPr lang="ru-RU" sz="1000" dirty="0" err="1" smtClean="0">
                <a:latin typeface="Times New Roman" pitchFamily="18" charset="0"/>
                <a:cs typeface="Times New Roman" pitchFamily="18" charset="0"/>
              </a:rPr>
              <a:t>Юнусовича</a:t>
            </a:r>
            <a:r>
              <a:rPr lang="ru-RU" sz="1000" dirty="0" smtClean="0">
                <a:latin typeface="Times New Roman" pitchFamily="18" charset="0"/>
                <a:cs typeface="Times New Roman" pitchFamily="18" charset="0"/>
              </a:rPr>
              <a:t>, за заботу и  внимание.</a:t>
            </a:r>
          </a:p>
          <a:p>
            <a:pPr algn="just">
              <a:buNone/>
            </a:pPr>
            <a:r>
              <a:rPr lang="ru-RU" sz="1000" dirty="0" smtClean="0">
                <a:latin typeface="Times New Roman" pitchFamily="18" charset="0"/>
                <a:cs typeface="Times New Roman" pitchFamily="18" charset="0"/>
              </a:rPr>
              <a:t>                     Администрация и студенты колледжа желают семье </a:t>
            </a:r>
          </a:p>
          <a:p>
            <a:pPr algn="just">
              <a:buNone/>
            </a:pPr>
            <a:r>
              <a:rPr lang="ru-RU" sz="1000" dirty="0" smtClean="0">
                <a:latin typeface="Times New Roman" pitchFamily="18" charset="0"/>
                <a:cs typeface="Times New Roman" pitchFamily="18" charset="0"/>
              </a:rPr>
              <a:t>             </a:t>
            </a:r>
            <a:r>
              <a:rPr lang="ru-RU" sz="1000" dirty="0" err="1" smtClean="0">
                <a:latin typeface="Times New Roman" pitchFamily="18" charset="0"/>
                <a:cs typeface="Times New Roman" pitchFamily="18" charset="0"/>
              </a:rPr>
              <a:t>Габидуллиных</a:t>
            </a:r>
            <a:r>
              <a:rPr lang="ru-RU" sz="1000" dirty="0" smtClean="0">
                <a:latin typeface="Times New Roman" pitchFamily="18" charset="0"/>
                <a:cs typeface="Times New Roman" pitchFamily="18" charset="0"/>
              </a:rPr>
              <a:t> и </a:t>
            </a:r>
            <a:r>
              <a:rPr lang="ru-RU" sz="1000" dirty="0" err="1" smtClean="0">
                <a:latin typeface="Times New Roman" pitchFamily="18" charset="0"/>
                <a:cs typeface="Times New Roman" pitchFamily="18" charset="0"/>
              </a:rPr>
              <a:t>Гаязову</a:t>
            </a:r>
            <a:r>
              <a:rPr lang="ru-RU" sz="1000" dirty="0" smtClean="0">
                <a:latin typeface="Times New Roman" pitchFamily="18" charset="0"/>
                <a:cs typeface="Times New Roman" pitchFamily="18" charset="0"/>
              </a:rPr>
              <a:t> </a:t>
            </a:r>
            <a:r>
              <a:rPr lang="ru-RU" sz="1000" dirty="0" err="1" smtClean="0">
                <a:latin typeface="Times New Roman" pitchFamily="18" charset="0"/>
                <a:cs typeface="Times New Roman" pitchFamily="18" charset="0"/>
              </a:rPr>
              <a:t>Фатиху</a:t>
            </a:r>
            <a:r>
              <a:rPr lang="ru-RU" sz="1000" dirty="0" smtClean="0">
                <a:latin typeface="Times New Roman" pitchFamily="18" charset="0"/>
                <a:cs typeface="Times New Roman" pitchFamily="18" charset="0"/>
              </a:rPr>
              <a:t> здоровья и долгих лет жизни!!!</a:t>
            </a:r>
          </a:p>
          <a:p>
            <a:pPr>
              <a:buNone/>
            </a:pPr>
            <a:endParaRPr lang="ru-RU" sz="1000" dirty="0">
              <a:latin typeface="Times New Roman" pitchFamily="18" charset="0"/>
              <a:cs typeface="Times New Roman" pitchFamily="18" charset="0"/>
            </a:endParaRPr>
          </a:p>
        </p:txBody>
      </p:sp>
      <p:sp>
        <p:nvSpPr>
          <p:cNvPr id="4" name="Прямоугольник 3"/>
          <p:cNvSpPr/>
          <p:nvPr/>
        </p:nvSpPr>
        <p:spPr>
          <a:xfrm>
            <a:off x="2928934" y="238092"/>
            <a:ext cx="2571768" cy="369322"/>
          </a:xfrm>
          <a:prstGeom prst="rect">
            <a:avLst/>
          </a:prstGeom>
        </p:spPr>
        <p:style>
          <a:lnRef idx="0">
            <a:schemeClr val="accent3"/>
          </a:lnRef>
          <a:fillRef idx="3">
            <a:schemeClr val="accent3"/>
          </a:fillRef>
          <a:effectRef idx="3">
            <a:schemeClr val="accent3"/>
          </a:effectRef>
          <a:fontRef idx="minor">
            <a:schemeClr val="lt1"/>
          </a:fontRef>
        </p:style>
        <p:txBody>
          <a:bodyPr wrap="square" lIns="91430" tIns="45715" rIns="91430" bIns="45715">
            <a:spAutoFit/>
          </a:bodyPr>
          <a:lstStyle/>
          <a:p>
            <a:pPr lvl="0" algn="ctr" fontAlgn="base">
              <a:spcBef>
                <a:spcPct val="0"/>
              </a:spcBef>
              <a:spcAft>
                <a:spcPct val="0"/>
              </a:spcAft>
            </a:pPr>
            <a:r>
              <a:rPr lang="ru-RU" sz="900" dirty="0" smtClean="0">
                <a:solidFill>
                  <a:srgbClr val="3D3C42"/>
                </a:solidFill>
                <a:latin typeface="Arial" pitchFamily="34" charset="0"/>
                <a:ea typeface="Times New Roman" pitchFamily="18" charset="0"/>
                <a:cs typeface="Arial" pitchFamily="34" charset="0"/>
              </a:rPr>
              <a:t>Не бывает маленькой помощи – </a:t>
            </a:r>
          </a:p>
          <a:p>
            <a:pPr lvl="0" algn="ctr" fontAlgn="base">
              <a:spcBef>
                <a:spcPct val="0"/>
              </a:spcBef>
              <a:spcAft>
                <a:spcPct val="0"/>
              </a:spcAft>
            </a:pPr>
            <a:r>
              <a:rPr lang="ru-RU" sz="900" dirty="0" smtClean="0">
                <a:solidFill>
                  <a:srgbClr val="3D3C42"/>
                </a:solidFill>
                <a:latin typeface="Arial" pitchFamily="34" charset="0"/>
                <a:ea typeface="Times New Roman" pitchFamily="18" charset="0"/>
                <a:cs typeface="Arial" pitchFamily="34" charset="0"/>
              </a:rPr>
              <a:t>важно любое доброе дело</a:t>
            </a:r>
            <a:endParaRPr lang="ru-RU" sz="900" dirty="0" smtClean="0">
              <a:solidFill>
                <a:schemeClr val="tx1"/>
              </a:solidFill>
              <a:latin typeface="Arial" pitchFamily="34" charset="0"/>
              <a:cs typeface="Arial" pitchFamily="34" charset="0"/>
            </a:endParaRPr>
          </a:p>
        </p:txBody>
      </p:sp>
      <p:sp>
        <p:nvSpPr>
          <p:cNvPr id="9" name="Прямоугольник 8"/>
          <p:cNvSpPr/>
          <p:nvPr/>
        </p:nvSpPr>
        <p:spPr>
          <a:xfrm>
            <a:off x="1714488" y="238092"/>
            <a:ext cx="1071570" cy="413390"/>
          </a:xfrm>
          <a:prstGeom prst="rect">
            <a:avLst/>
          </a:prstGeom>
        </p:spPr>
        <p:txBody>
          <a:bodyPr wrap="square" lIns="91430" tIns="45715" rIns="91430" bIns="45715">
            <a:spAutoFit/>
          </a:bodyPr>
          <a:lstStyle/>
          <a:p>
            <a:pPr fontAlgn="base">
              <a:buNone/>
            </a:pPr>
            <a:r>
              <a:rPr lang="ru-RU" sz="1000" dirty="0" smtClean="0">
                <a:latin typeface="Times New Roman" pitchFamily="18" charset="0"/>
                <a:cs typeface="Times New Roman" pitchFamily="18" charset="0"/>
              </a:rPr>
              <a:t> </a:t>
            </a:r>
          </a:p>
          <a:p>
            <a:r>
              <a:rPr lang="ru-RU" sz="1000" dirty="0" smtClean="0"/>
              <a:t> </a:t>
            </a:r>
            <a:endParaRPr lang="ru-RU" sz="1000" dirty="0"/>
          </a:p>
        </p:txBody>
      </p:sp>
      <p:cxnSp>
        <p:nvCxnSpPr>
          <p:cNvPr id="16" name="Прямая соединительная линия 15"/>
          <p:cNvCxnSpPr/>
          <p:nvPr/>
        </p:nvCxnSpPr>
        <p:spPr>
          <a:xfrm>
            <a:off x="357167" y="5953133"/>
            <a:ext cx="6143668" cy="1720"/>
          </a:xfrm>
          <a:prstGeom prst="line">
            <a:avLst/>
          </a:prstGeom>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6357959" y="9453594"/>
            <a:ext cx="252243" cy="252787"/>
          </a:xfrm>
          <a:prstGeom prst="rect">
            <a:avLst/>
          </a:prstGeom>
          <a:noFill/>
        </p:spPr>
        <p:txBody>
          <a:bodyPr wrap="none" lIns="91430" tIns="45715" rIns="91430" bIns="45715" rtlCol="0">
            <a:spAutoFit/>
          </a:bodyPr>
          <a:lstStyle/>
          <a:p>
            <a:r>
              <a:rPr lang="ru-RU" sz="1000" dirty="0" smtClean="0">
                <a:latin typeface="Times New Roman" pitchFamily="18" charset="0"/>
                <a:cs typeface="Times New Roman" pitchFamily="18" charset="0"/>
              </a:rPr>
              <a:t>3</a:t>
            </a:r>
            <a:endParaRPr lang="ru-RU" sz="1000" dirty="0">
              <a:latin typeface="Times New Roman" pitchFamily="18" charset="0"/>
              <a:cs typeface="Times New Roman" pitchFamily="18" charset="0"/>
            </a:endParaRPr>
          </a:p>
        </p:txBody>
      </p:sp>
      <p:cxnSp>
        <p:nvCxnSpPr>
          <p:cNvPr id="17" name="Прямая соединительная линия 16"/>
          <p:cNvCxnSpPr>
            <a:endCxn id="14" idx="2"/>
          </p:cNvCxnSpPr>
          <p:nvPr/>
        </p:nvCxnSpPr>
        <p:spPr>
          <a:xfrm>
            <a:off x="285729" y="9679815"/>
            <a:ext cx="6198351" cy="26566"/>
          </a:xfrm>
          <a:prstGeom prst="line">
            <a:avLst/>
          </a:prstGeom>
        </p:spPr>
        <p:style>
          <a:lnRef idx="1">
            <a:schemeClr val="accent1"/>
          </a:lnRef>
          <a:fillRef idx="0">
            <a:schemeClr val="accent1"/>
          </a:fillRef>
          <a:effectRef idx="0">
            <a:schemeClr val="accent1"/>
          </a:effectRef>
          <a:fontRef idx="minor">
            <a:schemeClr val="tx1"/>
          </a:fontRef>
        </p:style>
      </p:cxnSp>
      <p:pic>
        <p:nvPicPr>
          <p:cNvPr id="18" name="Рисунок 17" descr="images.jpg"/>
          <p:cNvPicPr>
            <a:picLocks noChangeAspect="1"/>
          </p:cNvPicPr>
          <p:nvPr/>
        </p:nvPicPr>
        <p:blipFill>
          <a:blip r:embed="rId2"/>
          <a:stretch>
            <a:fillRect/>
          </a:stretch>
        </p:blipFill>
        <p:spPr>
          <a:xfrm>
            <a:off x="571480" y="166655"/>
            <a:ext cx="642918" cy="556371"/>
          </a:xfrm>
          <a:prstGeom prst="rect">
            <a:avLst/>
          </a:prstGeom>
        </p:spPr>
      </p:pic>
      <p:sp>
        <p:nvSpPr>
          <p:cNvPr id="3074" name="Rectangle 2"/>
          <p:cNvSpPr>
            <a:spLocks noChangeArrowheads="1"/>
          </p:cNvSpPr>
          <p:nvPr/>
        </p:nvSpPr>
        <p:spPr bwMode="auto">
          <a:xfrm>
            <a:off x="357166" y="6238885"/>
            <a:ext cx="3357586" cy="1631206"/>
          </a:xfrm>
          <a:prstGeom prst="rect">
            <a:avLst/>
          </a:prstGeom>
          <a:noFill/>
          <a:ln w="9525">
            <a:noFill/>
            <a:miter lim="800000"/>
            <a:headEnd/>
            <a:tailEnd/>
          </a:ln>
          <a:effectLst/>
        </p:spPr>
        <p:txBody>
          <a:bodyPr vert="horz" wrap="square" lIns="91430" tIns="45715" rIns="91430" bIns="45715" numCol="1" anchor="ctr" anchorCtr="0" compatLnSpc="1">
            <a:prstTxWarp prst="textNoShape">
              <a:avLst/>
            </a:prstTxWarp>
            <a:spAutoFit/>
          </a:bodyPr>
          <a:lstStyle/>
          <a:p>
            <a:pPr lvl="0" fontAlgn="base">
              <a:spcBef>
                <a:spcPct val="0"/>
              </a:spcBef>
              <a:spcAft>
                <a:spcPct val="0"/>
              </a:spcAft>
            </a:pPr>
            <a:r>
              <a:rPr lang="ru-RU" sz="1000" dirty="0" smtClean="0">
                <a:latin typeface="Times New Roman" pitchFamily="18" charset="0"/>
                <a:ea typeface="Calibri" pitchFamily="34" charset="0"/>
                <a:cs typeface="Times New Roman" pitchFamily="18" charset="0"/>
              </a:rPr>
              <a:t>   </a:t>
            </a:r>
          </a:p>
          <a:p>
            <a:pPr lvl="0" algn="just" fontAlgn="base">
              <a:spcBef>
                <a:spcPct val="0"/>
              </a:spcBef>
              <a:spcAft>
                <a:spcPct val="0"/>
              </a:spcAft>
            </a:pPr>
            <a:r>
              <a:rPr lang="ru-RU" sz="1000" dirty="0" smtClean="0">
                <a:latin typeface="Times New Roman" pitchFamily="18" charset="0"/>
                <a:ea typeface="Calibri" pitchFamily="34" charset="0"/>
                <a:cs typeface="Times New Roman" pitchFamily="18" charset="0"/>
              </a:rPr>
              <a:t>          19 апреля волонтеры колледжа посетили </a:t>
            </a:r>
            <a:r>
              <a:rPr lang="ru-RU" sz="1000" dirty="0" smtClean="0">
                <a:solidFill>
                  <a:srgbClr val="000000"/>
                </a:solidFill>
                <a:latin typeface="Times New Roman" pitchFamily="18" charset="0"/>
                <a:ea typeface="Times New Roman" pitchFamily="18" charset="0"/>
                <a:cs typeface="Times New Roman" pitchFamily="18" charset="0"/>
              </a:rPr>
              <a:t>социально-реабилитационный центр  «Возрождение»</a:t>
            </a:r>
            <a:r>
              <a:rPr lang="ru-RU" sz="1000" dirty="0">
                <a:latin typeface="Times New Roman" pitchFamily="18" charset="0"/>
                <a:ea typeface="Times New Roman" pitchFamily="18" charset="0"/>
                <a:cs typeface="Times New Roman" pitchFamily="18" charset="0"/>
              </a:rPr>
              <a:t>.</a:t>
            </a:r>
            <a:r>
              <a:rPr lang="ru-RU" sz="1000" dirty="0" smtClean="0">
                <a:latin typeface="Times New Roman" pitchFamily="18" charset="0"/>
                <a:ea typeface="Calibri" pitchFamily="34" charset="0"/>
                <a:cs typeface="Times New Roman" pitchFamily="18" charset="0"/>
              </a:rPr>
              <a:t> </a:t>
            </a:r>
            <a:r>
              <a:rPr lang="ru-RU" sz="1000" dirty="0">
                <a:solidFill>
                  <a:srgbClr val="000000"/>
                </a:solidFill>
                <a:latin typeface="Times New Roman" pitchFamily="18" charset="0"/>
                <a:ea typeface="Times New Roman" pitchFamily="18" charset="0"/>
                <a:cs typeface="Times New Roman" pitchFamily="18" charset="0"/>
              </a:rPr>
              <a:t>Приём был невероятно теплым, душевным и </a:t>
            </a:r>
            <a:r>
              <a:rPr lang="ru-RU" sz="1000" dirty="0" smtClean="0">
                <a:solidFill>
                  <a:srgbClr val="000000"/>
                </a:solidFill>
                <a:latin typeface="Times New Roman" pitchFamily="18" charset="0"/>
                <a:ea typeface="Times New Roman" pitchFamily="18" charset="0"/>
                <a:cs typeface="Times New Roman" pitchFamily="18" charset="0"/>
              </a:rPr>
              <a:t>доброжелательным! Здесь </a:t>
            </a:r>
            <a:r>
              <a:rPr lang="ru-RU" sz="1000" dirty="0" smtClean="0">
                <a:latin typeface="Times New Roman" pitchFamily="18" charset="0"/>
                <a:ea typeface="Calibri" pitchFamily="34" charset="0"/>
                <a:cs typeface="Times New Roman" pitchFamily="18" charset="0"/>
              </a:rPr>
              <a:t>волонтеры поиграли с детьми, вручили им подарки</a:t>
            </a:r>
            <a:r>
              <a:rPr lang="ru-RU" sz="1000" dirty="0" smtClean="0">
                <a:solidFill>
                  <a:srgbClr val="000000"/>
                </a:solidFill>
                <a:latin typeface="Times New Roman" pitchFamily="18" charset="0"/>
                <a:ea typeface="Times New Roman" pitchFamily="18" charset="0"/>
                <a:cs typeface="Times New Roman" pitchFamily="18" charset="0"/>
              </a:rPr>
              <a:t>, чему дети были несказанно рады и теперь они с нетерпением ждут следующей встречи со студентами нашего колледжа. </a:t>
            </a:r>
          </a:p>
          <a:p>
            <a:pPr lvl="0" algn="just" fontAlgn="base">
              <a:spcBef>
                <a:spcPct val="0"/>
              </a:spcBef>
              <a:spcAft>
                <a:spcPct val="0"/>
              </a:spcAft>
            </a:pPr>
            <a:r>
              <a:rPr lang="ru-RU" sz="1000" dirty="0">
                <a:solidFill>
                  <a:srgbClr val="000000"/>
                </a:solidFill>
                <a:latin typeface="Times New Roman" pitchFamily="18" charset="0"/>
                <a:ea typeface="Times New Roman" pitchFamily="18" charset="0"/>
                <a:cs typeface="Times New Roman" pitchFamily="18" charset="0"/>
              </a:rPr>
              <a:t> </a:t>
            </a:r>
            <a:r>
              <a:rPr lang="ru-RU" sz="1000" dirty="0" smtClean="0">
                <a:solidFill>
                  <a:srgbClr val="000000"/>
                </a:solidFill>
                <a:latin typeface="Times New Roman" pitchFamily="18" charset="0"/>
                <a:ea typeface="Times New Roman" pitchFamily="18" charset="0"/>
                <a:cs typeface="Times New Roman" pitchFamily="18" charset="0"/>
              </a:rPr>
              <a:t>       Спасибо всем, кто помогал и участвовал в проведении этого доброго мероприятия!</a:t>
            </a:r>
            <a:endParaRPr lang="ru-RU" sz="1000" dirty="0" smtClean="0">
              <a:latin typeface="Times New Roman" pitchFamily="18" charset="0"/>
              <a:cs typeface="Times New Roman" pitchFamily="18" charset="0"/>
            </a:endParaRPr>
          </a:p>
        </p:txBody>
      </p:sp>
      <p:pic>
        <p:nvPicPr>
          <p:cNvPr id="20" name="Рисунок 19" descr="DSC_0153.JPG"/>
          <p:cNvPicPr>
            <a:picLocks noChangeAspect="1"/>
          </p:cNvPicPr>
          <p:nvPr/>
        </p:nvPicPr>
        <p:blipFill>
          <a:blip r:embed="rId3" cstate="print"/>
          <a:stretch>
            <a:fillRect/>
          </a:stretch>
        </p:blipFill>
        <p:spPr>
          <a:xfrm>
            <a:off x="3429000" y="7881958"/>
            <a:ext cx="2857520" cy="1671341"/>
          </a:xfrm>
          <a:prstGeom prst="rect">
            <a:avLst/>
          </a:prstGeom>
        </p:spPr>
      </p:pic>
      <p:pic>
        <p:nvPicPr>
          <p:cNvPr id="21" name="Рисунок 20" descr="DSC_0156.JPG"/>
          <p:cNvPicPr>
            <a:picLocks noChangeAspect="1"/>
          </p:cNvPicPr>
          <p:nvPr/>
        </p:nvPicPr>
        <p:blipFill>
          <a:blip r:embed="rId4" cstate="print"/>
          <a:srcRect r="9375"/>
          <a:stretch>
            <a:fillRect/>
          </a:stretch>
        </p:blipFill>
        <p:spPr>
          <a:xfrm>
            <a:off x="571481" y="7953397"/>
            <a:ext cx="2286016" cy="1677188"/>
          </a:xfrm>
          <a:prstGeom prst="rect">
            <a:avLst/>
          </a:prstGeom>
        </p:spPr>
      </p:pic>
      <p:pic>
        <p:nvPicPr>
          <p:cNvPr id="22" name="Рисунок 21" descr="Ветеран Фатих (1).jpg"/>
          <p:cNvPicPr>
            <a:picLocks noChangeAspect="1"/>
          </p:cNvPicPr>
          <p:nvPr/>
        </p:nvPicPr>
        <p:blipFill>
          <a:blip r:embed="rId5" cstate="print"/>
          <a:stretch>
            <a:fillRect/>
          </a:stretch>
        </p:blipFill>
        <p:spPr>
          <a:xfrm>
            <a:off x="4429133" y="4524372"/>
            <a:ext cx="1951311" cy="1285884"/>
          </a:xfrm>
          <a:prstGeom prst="rect">
            <a:avLst/>
          </a:prstGeom>
        </p:spPr>
      </p:pic>
      <p:pic>
        <p:nvPicPr>
          <p:cNvPr id="24" name="Рисунок 23"/>
          <p:cNvPicPr/>
          <p:nvPr/>
        </p:nvPicPr>
        <p:blipFill>
          <a:blip r:embed="rId6" cstate="print"/>
          <a:srcRect/>
          <a:stretch>
            <a:fillRect/>
          </a:stretch>
        </p:blipFill>
        <p:spPr bwMode="auto">
          <a:xfrm>
            <a:off x="571480" y="809596"/>
            <a:ext cx="2000264" cy="1500198"/>
          </a:xfrm>
          <a:prstGeom prst="rect">
            <a:avLst/>
          </a:prstGeom>
          <a:noFill/>
          <a:ln w="9525">
            <a:noFill/>
            <a:miter lim="800000"/>
            <a:headEnd/>
            <a:tailEnd/>
          </a:ln>
        </p:spPr>
      </p:pic>
      <p:sp>
        <p:nvSpPr>
          <p:cNvPr id="19" name="TextBox 18"/>
          <p:cNvSpPr txBox="1"/>
          <p:nvPr/>
        </p:nvSpPr>
        <p:spPr>
          <a:xfrm>
            <a:off x="1571612" y="6096008"/>
            <a:ext cx="1063091" cy="276989"/>
          </a:xfrm>
          <a:prstGeom prst="rect">
            <a:avLst/>
          </a:prstGeom>
          <a:noFill/>
        </p:spPr>
        <p:txBody>
          <a:bodyPr wrap="none" lIns="91430" tIns="45715" rIns="91430" bIns="45715" rtlCol="0">
            <a:spAutoFit/>
          </a:bodyPr>
          <a:lstStyle/>
          <a:p>
            <a:r>
              <a:rPr lang="ru-RU" sz="1200" b="1" dirty="0" smtClean="0">
                <a:solidFill>
                  <a:schemeClr val="accent2"/>
                </a:solidFill>
                <a:latin typeface="Times New Roman" pitchFamily="18" charset="0"/>
                <a:cs typeface="Times New Roman" pitchFamily="18" charset="0"/>
              </a:rPr>
              <a:t>Доброе </a:t>
            </a:r>
            <a:r>
              <a:rPr lang="ru-RU" sz="1200" b="1" dirty="0" smtClean="0">
                <a:solidFill>
                  <a:schemeClr val="accent2"/>
                </a:solidFill>
                <a:latin typeface="Times New Roman" pitchFamily="18" charset="0"/>
                <a:cs typeface="Times New Roman" pitchFamily="18" charset="0"/>
              </a:rPr>
              <a:t>дело</a:t>
            </a:r>
            <a:endParaRPr lang="ru-RU" sz="1200" b="1" dirty="0">
              <a:solidFill>
                <a:schemeClr val="accent2"/>
              </a:solidFill>
              <a:latin typeface="Times New Roman" pitchFamily="18" charset="0"/>
              <a:cs typeface="Times New Roman" pitchFamily="18" charset="0"/>
            </a:endParaRPr>
          </a:p>
        </p:txBody>
      </p:sp>
      <p:cxnSp>
        <p:nvCxnSpPr>
          <p:cNvPr id="25" name="Прямая соединительная линия 24"/>
          <p:cNvCxnSpPr/>
          <p:nvPr/>
        </p:nvCxnSpPr>
        <p:spPr>
          <a:xfrm rot="16200000" flipH="1">
            <a:off x="1891238" y="4919126"/>
            <a:ext cx="9398144" cy="36076"/>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rot="5400000">
            <a:off x="-4392666" y="4845049"/>
            <a:ext cx="935837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Прямая соединительная линия 31"/>
          <p:cNvCxnSpPr/>
          <p:nvPr/>
        </p:nvCxnSpPr>
        <p:spPr>
          <a:xfrm>
            <a:off x="285729" y="166654"/>
            <a:ext cx="6286544" cy="1588"/>
          </a:xfrm>
          <a:prstGeom prst="line">
            <a:avLst/>
          </a:prstGeom>
        </p:spPr>
        <p:style>
          <a:lnRef idx="1">
            <a:schemeClr val="accent1"/>
          </a:lnRef>
          <a:fillRef idx="0">
            <a:schemeClr val="accent1"/>
          </a:fillRef>
          <a:effectRef idx="0">
            <a:schemeClr val="accent1"/>
          </a:effectRef>
          <a:fontRef idx="minor">
            <a:schemeClr val="tx1"/>
          </a:fontRef>
        </p:style>
      </p:cxnSp>
      <p:pic>
        <p:nvPicPr>
          <p:cNvPr id="35" name="Рисунок 34" descr="DSC_0157.JPG"/>
          <p:cNvPicPr>
            <a:picLocks noChangeAspect="1"/>
          </p:cNvPicPr>
          <p:nvPr/>
        </p:nvPicPr>
        <p:blipFill>
          <a:blip r:embed="rId7" cstate="print"/>
          <a:stretch>
            <a:fillRect/>
          </a:stretch>
        </p:blipFill>
        <p:spPr>
          <a:xfrm>
            <a:off x="3786190" y="6096009"/>
            <a:ext cx="2507190" cy="1667013"/>
          </a:xfrm>
          <a:prstGeom prst="rect">
            <a:avLst/>
          </a:prstGeom>
        </p:spPr>
      </p:pic>
      <p:pic>
        <p:nvPicPr>
          <p:cNvPr id="37" name="Рисунок 36" descr="images.jpg"/>
          <p:cNvPicPr>
            <a:picLocks noChangeAspect="1"/>
          </p:cNvPicPr>
          <p:nvPr/>
        </p:nvPicPr>
        <p:blipFill>
          <a:blip r:embed="rId2"/>
          <a:stretch>
            <a:fillRect/>
          </a:stretch>
        </p:blipFill>
        <p:spPr>
          <a:xfrm>
            <a:off x="357166" y="5624772"/>
            <a:ext cx="857256" cy="74185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Grp="1" noChangeArrowheads="1"/>
          </p:cNvSpPr>
          <p:nvPr>
            <p:ph idx="1"/>
          </p:nvPr>
        </p:nvSpPr>
        <p:spPr bwMode="auto">
          <a:xfrm>
            <a:off x="642918" y="166654"/>
            <a:ext cx="5857892" cy="2985423"/>
          </a:xfrm>
          <a:prstGeom prst="rect">
            <a:avLst/>
          </a:prstGeom>
          <a:solidFill>
            <a:srgbClr val="FFFFFF"/>
          </a:solidFill>
          <a:ln w="9525">
            <a:noFill/>
            <a:miter lim="800000"/>
            <a:headEnd/>
            <a:tailEnd/>
          </a:ln>
          <a:effectLst/>
        </p:spPr>
        <p:txBody>
          <a:bodyPr vert="horz" wrap="square" lIns="91430" tIns="45715" rIns="91430" bIns="45715" numCol="1" anchor="ctr" anchorCtr="0" compatLnSpc="1">
            <a:prstTxWarp prst="textNoShape">
              <a:avLst/>
            </a:prstTxWarp>
            <a:spAutoFit/>
          </a:bodyPr>
          <a:lstStyle/>
          <a:p>
            <a:pPr algn="just">
              <a:buNone/>
            </a:pPr>
            <a:r>
              <a:rPr lang="ru-RU" sz="1100" dirty="0" smtClean="0"/>
              <a:t>    	                                                 </a:t>
            </a:r>
          </a:p>
          <a:p>
            <a:pPr algn="just">
              <a:buNone/>
            </a:pPr>
            <a:r>
              <a:rPr lang="ru-RU" sz="1100" dirty="0" smtClean="0"/>
              <a:t>                                                                    </a:t>
            </a:r>
            <a:r>
              <a:rPr lang="ru-RU" sz="1100" dirty="0" smtClean="0">
                <a:latin typeface="Times New Roman" pitchFamily="18" charset="0"/>
                <a:cs typeface="Times New Roman" pitchFamily="18" charset="0"/>
              </a:rPr>
              <a:t>Необычный </a:t>
            </a:r>
            <a:r>
              <a:rPr lang="ru-RU" sz="1000" dirty="0" smtClean="0">
                <a:latin typeface="Times New Roman" pitchFamily="18" charset="0"/>
                <a:cs typeface="Times New Roman" pitchFamily="18" charset="0"/>
              </a:rPr>
              <a:t>мастер – класс прошел 5 апреля  на кафедре</a:t>
            </a:r>
          </a:p>
          <a:p>
            <a:pPr algn="just">
              <a:buNone/>
            </a:pPr>
            <a:r>
              <a:rPr lang="ru-RU" sz="1000" dirty="0" smtClean="0">
                <a:latin typeface="Times New Roman" pitchFamily="18" charset="0"/>
                <a:cs typeface="Times New Roman" pitchFamily="18" charset="0"/>
              </a:rPr>
              <a:t>                                                           «Технология   продукции общественного питания». </a:t>
            </a:r>
          </a:p>
          <a:p>
            <a:pPr algn="just">
              <a:buNone/>
            </a:pPr>
            <a:r>
              <a:rPr lang="ru-RU" sz="1000" dirty="0" smtClean="0">
                <a:latin typeface="Times New Roman" pitchFamily="18" charset="0"/>
                <a:cs typeface="Times New Roman" pitchFamily="18" charset="0"/>
              </a:rPr>
              <a:t>                                                            Секретами приготовления  оформления различных блюд со           </a:t>
            </a:r>
          </a:p>
          <a:p>
            <a:pPr algn="just">
              <a:buNone/>
            </a:pPr>
            <a:r>
              <a:rPr lang="ru-RU" sz="1000" dirty="0" smtClean="0">
                <a:latin typeface="Times New Roman" pitchFamily="18" charset="0"/>
                <a:cs typeface="Times New Roman" pitchFamily="18" charset="0"/>
              </a:rPr>
              <a:t>                                                            студентами поделился повар Давыдов Андрей – </a:t>
            </a:r>
          </a:p>
          <a:p>
            <a:pPr algn="just">
              <a:buNone/>
            </a:pPr>
            <a:r>
              <a:rPr lang="ru-RU" sz="1000" dirty="0" smtClean="0">
                <a:latin typeface="Times New Roman" pitchFamily="18" charset="0"/>
                <a:cs typeface="Times New Roman" pitchFamily="18" charset="0"/>
              </a:rPr>
              <a:t>                                                            в прошлом выпускник нашего колледжа. </a:t>
            </a:r>
          </a:p>
          <a:p>
            <a:pPr algn="just">
              <a:buNone/>
            </a:pPr>
            <a:r>
              <a:rPr lang="ru-RU" sz="1000" dirty="0" smtClean="0">
                <a:latin typeface="Times New Roman" pitchFamily="18" charset="0"/>
                <a:cs typeface="Times New Roman" pitchFamily="18" charset="0"/>
              </a:rPr>
              <a:t>                                                                  Андрей закончил  учебу 25 лет назад, служил на флоте  коком,</a:t>
            </a:r>
          </a:p>
          <a:p>
            <a:pPr algn="just">
              <a:buNone/>
            </a:pPr>
            <a:r>
              <a:rPr lang="ru-RU" sz="1000" dirty="0" smtClean="0">
                <a:latin typeface="Times New Roman" pitchFamily="18" charset="0"/>
                <a:cs typeface="Times New Roman" pitchFamily="18" charset="0"/>
              </a:rPr>
              <a:t> после армии работал в  ресторанах и кафе нашего города. Был наставником многих наших студентов, проходивших производственную практику. Провести такое мероприятие в </a:t>
            </a:r>
            <a:r>
              <a:rPr lang="ru-RU" sz="1000" dirty="0" err="1" smtClean="0">
                <a:latin typeface="Times New Roman" pitchFamily="18" charset="0"/>
                <a:cs typeface="Times New Roman" pitchFamily="18" charset="0"/>
              </a:rPr>
              <a:t>альмаматер</a:t>
            </a:r>
            <a:r>
              <a:rPr lang="ru-RU" sz="1000" dirty="0" smtClean="0">
                <a:latin typeface="Times New Roman" pitchFamily="18" charset="0"/>
                <a:cs typeface="Times New Roman" pitchFamily="18" charset="0"/>
              </a:rPr>
              <a:t> маэстро кулинарии мечтал давно. Красочные канапе, овощной </a:t>
            </a:r>
            <a:r>
              <a:rPr lang="ru-RU" sz="1000" dirty="0" err="1" smtClean="0">
                <a:latin typeface="Times New Roman" pitchFamily="18" charset="0"/>
                <a:cs typeface="Times New Roman" pitchFamily="18" charset="0"/>
              </a:rPr>
              <a:t>микс</a:t>
            </a:r>
            <a:r>
              <a:rPr lang="ru-RU" sz="1000" dirty="0" smtClean="0">
                <a:latin typeface="Times New Roman" pitchFamily="18" charset="0"/>
                <a:cs typeface="Times New Roman" pitchFamily="18" charset="0"/>
              </a:rPr>
              <a:t>, необычные соусы, корзиночки с различными паштетами, красивые по оформлению и вкусные десерты – всё это меню мастер - класса. Впрочем, приготовление десертов продемонстрировали и наши студенты. </a:t>
            </a:r>
          </a:p>
          <a:p>
            <a:pPr algn="just">
              <a:buNone/>
            </a:pPr>
            <a:r>
              <a:rPr lang="ru-RU" sz="1000" dirty="0" smtClean="0">
                <a:latin typeface="Times New Roman" pitchFamily="18" charset="0"/>
                <a:cs typeface="Times New Roman" pitchFamily="18" charset="0"/>
              </a:rPr>
              <a:t>                Делясь секретами кулинарного мастерства Андрей не скрывал: нынешних студентов мечтает увидеть в числе своих коллег. </a:t>
            </a:r>
          </a:p>
          <a:p>
            <a:pPr algn="ctr">
              <a:buNone/>
            </a:pPr>
            <a:r>
              <a:rPr lang="ru-RU" sz="1000" dirty="0" smtClean="0">
                <a:latin typeface="Times New Roman" pitchFamily="18" charset="0"/>
                <a:cs typeface="Times New Roman" pitchFamily="18" charset="0"/>
              </a:rPr>
              <a:t>Мероприятие прошло на славу! </a:t>
            </a:r>
          </a:p>
          <a:p>
            <a:pPr algn="just">
              <a:buNone/>
            </a:pPr>
            <a:endParaRPr lang="ru-RU" sz="1100" dirty="0" smtClean="0">
              <a:latin typeface="Arial" pitchFamily="34" charset="0"/>
              <a:cs typeface="Arial" pitchFamily="34" charset="0"/>
            </a:endParaRPr>
          </a:p>
        </p:txBody>
      </p:sp>
      <p:sp>
        <p:nvSpPr>
          <p:cNvPr id="5" name="TextBox 4"/>
          <p:cNvSpPr txBox="1"/>
          <p:nvPr/>
        </p:nvSpPr>
        <p:spPr>
          <a:xfrm>
            <a:off x="5143513" y="95217"/>
            <a:ext cx="1399671" cy="281987"/>
          </a:xfrm>
          <a:prstGeom prst="rect">
            <a:avLst/>
          </a:prstGeom>
        </p:spPr>
        <p:style>
          <a:lnRef idx="0">
            <a:schemeClr val="accent5"/>
          </a:lnRef>
          <a:fillRef idx="3">
            <a:schemeClr val="accent5"/>
          </a:fillRef>
          <a:effectRef idx="3">
            <a:schemeClr val="accent5"/>
          </a:effectRef>
          <a:fontRef idx="minor">
            <a:schemeClr val="lt1"/>
          </a:fontRef>
        </p:style>
        <p:txBody>
          <a:bodyPr wrap="square" lIns="91430" tIns="45715" rIns="91430" bIns="45715" rtlCol="0">
            <a:spAutoFit/>
          </a:bodyPr>
          <a:lstStyle/>
          <a:p>
            <a:r>
              <a:rPr lang="ru-RU" sz="1200" dirty="0" smtClean="0">
                <a:latin typeface="Times New Roman" pitchFamily="18" charset="0"/>
                <a:cs typeface="Times New Roman" pitchFamily="18" charset="0"/>
              </a:rPr>
              <a:t>    мастер - класс</a:t>
            </a:r>
            <a:endParaRPr lang="ru-RU" sz="1200" dirty="0">
              <a:latin typeface="CyrillicOld" pitchFamily="2" charset="0"/>
            </a:endParaRPr>
          </a:p>
        </p:txBody>
      </p:sp>
      <p:sp>
        <p:nvSpPr>
          <p:cNvPr id="9" name="Прямоугольник 8"/>
          <p:cNvSpPr/>
          <p:nvPr/>
        </p:nvSpPr>
        <p:spPr>
          <a:xfrm>
            <a:off x="428604" y="6310323"/>
            <a:ext cx="6143692" cy="544793"/>
          </a:xfrm>
          <a:prstGeom prst="rect">
            <a:avLst/>
          </a:prstGeom>
        </p:spPr>
        <p:txBody>
          <a:bodyPr wrap="square" lIns="91430" tIns="45715" rIns="91430" bIns="45715">
            <a:spAutoFit/>
          </a:bodyPr>
          <a:lstStyle/>
          <a:p>
            <a:pPr algn="ctr"/>
            <a:r>
              <a:rPr lang="ru-RU" sz="1100" dirty="0" smtClean="0">
                <a:latin typeface="Times New Roman" pitchFamily="18" charset="0"/>
                <a:cs typeface="Times New Roman" pitchFamily="18" charset="0"/>
              </a:rPr>
              <a:t>   </a:t>
            </a:r>
            <a:endParaRPr lang="ru-RU" sz="1100"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endParaRPr>
          </a:p>
          <a:p>
            <a:endParaRPr lang="ru-RU" dirty="0" smtClean="0"/>
          </a:p>
        </p:txBody>
      </p:sp>
      <p:sp>
        <p:nvSpPr>
          <p:cNvPr id="11" name="Заголовок 1"/>
          <p:cNvSpPr txBox="1">
            <a:spLocks/>
          </p:cNvSpPr>
          <p:nvPr/>
        </p:nvSpPr>
        <p:spPr>
          <a:xfrm>
            <a:off x="285728" y="3738555"/>
            <a:ext cx="1000132" cy="214313"/>
          </a:xfrm>
          <a:prstGeom prst="rect">
            <a:avLst/>
          </a:prstGeom>
        </p:spPr>
        <p:style>
          <a:lnRef idx="0">
            <a:schemeClr val="accent2"/>
          </a:lnRef>
          <a:fillRef idx="3">
            <a:schemeClr val="accent2"/>
          </a:fillRef>
          <a:effectRef idx="3">
            <a:schemeClr val="accent2"/>
          </a:effectRef>
          <a:fontRef idx="minor">
            <a:schemeClr val="lt1"/>
          </a:fontRef>
        </p:style>
        <p:txBody>
          <a:bodyPr vert="horz" lIns="91430" tIns="45715" rIns="91430" bIns="45715" rtlCol="0" anchor="ctr">
            <a:normAutofit fontScale="90000" lnSpcReduction="20000"/>
          </a:bodyPr>
          <a:lstStyle/>
          <a:p>
            <a:pPr algn="ctr">
              <a:spcBef>
                <a:spcPct val="0"/>
              </a:spcBef>
              <a:defRPr/>
            </a:pPr>
            <a:r>
              <a:rPr lang="ru-RU" sz="1100" dirty="0" smtClean="0">
                <a:ln>
                  <a:solidFill>
                    <a:srgbClr val="92D050"/>
                  </a:solidFill>
                </a:ln>
                <a:latin typeface="Times New Roman" pitchFamily="18" charset="0"/>
                <a:cs typeface="Times New Roman" pitchFamily="18" charset="0"/>
              </a:rPr>
              <a:t>Знай наших</a:t>
            </a:r>
            <a:endParaRPr lang="ru-RU" sz="1100" dirty="0">
              <a:ln>
                <a:solidFill>
                  <a:srgbClr val="92D050"/>
                </a:solidFill>
              </a:ln>
              <a:latin typeface="Times New Roman" pitchFamily="18" charset="0"/>
              <a:cs typeface="Times New Roman" pitchFamily="18" charset="0"/>
            </a:endParaRPr>
          </a:p>
        </p:txBody>
      </p:sp>
      <p:cxnSp>
        <p:nvCxnSpPr>
          <p:cNvPr id="14" name="Прямая соединительная линия 13"/>
          <p:cNvCxnSpPr/>
          <p:nvPr/>
        </p:nvCxnSpPr>
        <p:spPr>
          <a:xfrm>
            <a:off x="1357299" y="3809992"/>
            <a:ext cx="492922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a:off x="214291" y="9310718"/>
            <a:ext cx="6429420" cy="1588"/>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6357959" y="9441688"/>
            <a:ext cx="252243" cy="252787"/>
          </a:xfrm>
          <a:prstGeom prst="rect">
            <a:avLst/>
          </a:prstGeom>
          <a:noFill/>
        </p:spPr>
        <p:txBody>
          <a:bodyPr wrap="none" lIns="91430" tIns="45715" rIns="91430" bIns="45715" rtlCol="0">
            <a:spAutoFit/>
          </a:bodyPr>
          <a:lstStyle/>
          <a:p>
            <a:r>
              <a:rPr lang="ru-RU" sz="1000" dirty="0" smtClean="0">
                <a:latin typeface="Times New Roman" pitchFamily="18" charset="0"/>
                <a:cs typeface="Times New Roman" pitchFamily="18" charset="0"/>
              </a:rPr>
              <a:t>4</a:t>
            </a:r>
            <a:endParaRPr lang="ru-RU" sz="1000" dirty="0">
              <a:latin typeface="Times New Roman" pitchFamily="18" charset="0"/>
              <a:cs typeface="Times New Roman" pitchFamily="18" charset="0"/>
            </a:endParaRPr>
          </a:p>
        </p:txBody>
      </p:sp>
      <p:sp>
        <p:nvSpPr>
          <p:cNvPr id="51" name="Прямоугольник 50"/>
          <p:cNvSpPr/>
          <p:nvPr/>
        </p:nvSpPr>
        <p:spPr>
          <a:xfrm>
            <a:off x="357166" y="9310718"/>
            <a:ext cx="2357454" cy="461655"/>
          </a:xfrm>
          <a:prstGeom prst="rect">
            <a:avLst/>
          </a:prstGeom>
        </p:spPr>
        <p:txBody>
          <a:bodyPr wrap="square" lIns="91430" tIns="45715" rIns="91430" bIns="45715">
            <a:spAutoFit/>
          </a:bodyPr>
          <a:lstStyle/>
          <a:p>
            <a:r>
              <a:rPr lang="ru-RU" sz="800" dirty="0" smtClean="0">
                <a:latin typeface="Times New Roman" pitchFamily="18" charset="0"/>
                <a:cs typeface="Times New Roman" pitchFamily="18" charset="0"/>
              </a:rPr>
              <a:t>Студенческая газета «</a:t>
            </a:r>
            <a:r>
              <a:rPr lang="ru-RU" sz="800" dirty="0" err="1" smtClean="0">
                <a:latin typeface="Times New Roman" pitchFamily="18" charset="0"/>
                <a:cs typeface="Times New Roman" pitchFamily="18" charset="0"/>
              </a:rPr>
              <a:t>Фордзон</a:t>
            </a:r>
            <a:r>
              <a:rPr lang="ru-RU" sz="800" dirty="0" smtClean="0">
                <a:latin typeface="Times New Roman" pitchFamily="18" charset="0"/>
                <a:cs typeface="Times New Roman" pitchFamily="18" charset="0"/>
              </a:rPr>
              <a:t>»</a:t>
            </a:r>
          </a:p>
          <a:p>
            <a:r>
              <a:rPr lang="ru-RU" sz="800" dirty="0" smtClean="0">
                <a:latin typeface="Times New Roman" pitchFamily="18" charset="0"/>
                <a:cs typeface="Times New Roman" pitchFamily="18" charset="0"/>
              </a:rPr>
              <a:t>Гл. редактор Е.А. Шипилова,</a:t>
            </a:r>
          </a:p>
          <a:p>
            <a:r>
              <a:rPr lang="ru-RU" sz="800" dirty="0" smtClean="0">
                <a:latin typeface="Times New Roman" pitchFamily="18" charset="0"/>
                <a:cs typeface="Times New Roman" pitchFamily="18" charset="0"/>
              </a:rPr>
              <a:t>ответственный за выпуск Л.Е. </a:t>
            </a:r>
            <a:r>
              <a:rPr lang="ru-RU" sz="800" dirty="0" err="1" smtClean="0">
                <a:latin typeface="Times New Roman" pitchFamily="18" charset="0"/>
                <a:cs typeface="Times New Roman" pitchFamily="18" charset="0"/>
              </a:rPr>
              <a:t>Пилевич</a:t>
            </a:r>
            <a:endParaRPr lang="ru-RU" sz="800" dirty="0">
              <a:latin typeface="Times New Roman" pitchFamily="18" charset="0"/>
              <a:cs typeface="Times New Roman" pitchFamily="18" charset="0"/>
            </a:endParaRPr>
          </a:p>
        </p:txBody>
      </p:sp>
      <p:sp>
        <p:nvSpPr>
          <p:cNvPr id="52" name="TextBox 51"/>
          <p:cNvSpPr txBox="1"/>
          <p:nvPr/>
        </p:nvSpPr>
        <p:spPr>
          <a:xfrm>
            <a:off x="4071942" y="4381496"/>
            <a:ext cx="184731" cy="369332"/>
          </a:xfrm>
          <a:prstGeom prst="rect">
            <a:avLst/>
          </a:prstGeom>
          <a:noFill/>
        </p:spPr>
        <p:txBody>
          <a:bodyPr wrap="none" lIns="91430" tIns="45715" rIns="91430" bIns="45715" rtlCol="0">
            <a:spAutoFit/>
          </a:bodyPr>
          <a:lstStyle/>
          <a:p>
            <a:endParaRPr lang="ru-RU" dirty="0"/>
          </a:p>
        </p:txBody>
      </p:sp>
      <p:sp>
        <p:nvSpPr>
          <p:cNvPr id="53" name="TextBox 52"/>
          <p:cNvSpPr txBox="1"/>
          <p:nvPr/>
        </p:nvSpPr>
        <p:spPr>
          <a:xfrm>
            <a:off x="2571744" y="9310718"/>
            <a:ext cx="2443277" cy="461655"/>
          </a:xfrm>
          <a:prstGeom prst="rect">
            <a:avLst/>
          </a:prstGeom>
          <a:noFill/>
        </p:spPr>
        <p:txBody>
          <a:bodyPr wrap="none" lIns="91430" tIns="45715" rIns="91430" bIns="45715" rtlCol="0">
            <a:spAutoFit/>
          </a:bodyPr>
          <a:lstStyle/>
          <a:p>
            <a:pPr fontAlgn="t"/>
            <a:r>
              <a:rPr lang="ru-RU" sz="800" dirty="0" smtClean="0">
                <a:latin typeface="Times New Roman" pitchFamily="18" charset="0"/>
                <a:cs typeface="Times New Roman" pitchFamily="18" charset="0"/>
              </a:rPr>
              <a:t>Наш адрес: 423230, РТ, г.Бугульма, ул.Ленина, 135</a:t>
            </a:r>
            <a:r>
              <a:rPr lang="en-US" sz="800" dirty="0" smtClean="0">
                <a:latin typeface="Times New Roman" pitchFamily="18" charset="0"/>
                <a:cs typeface="Times New Roman" pitchFamily="18" charset="0"/>
              </a:rPr>
              <a:t> </a:t>
            </a:r>
            <a:endParaRPr lang="ru-RU" sz="800" dirty="0" smtClean="0">
              <a:latin typeface="Times New Roman" pitchFamily="18" charset="0"/>
              <a:cs typeface="Times New Roman" pitchFamily="18" charset="0"/>
            </a:endParaRPr>
          </a:p>
          <a:p>
            <a:pPr fontAlgn="t"/>
            <a:r>
              <a:rPr lang="ru-RU" sz="800" dirty="0" smtClean="0">
                <a:latin typeface="Times New Roman" pitchFamily="18" charset="0"/>
                <a:cs typeface="Times New Roman" pitchFamily="18" charset="0"/>
              </a:rPr>
              <a:t>телефон 8 (85594) 4-66-93 факс 8 ( 85594) 4-66-93</a:t>
            </a:r>
          </a:p>
          <a:p>
            <a:pPr fontAlgn="t"/>
            <a:r>
              <a:rPr lang="en-US" sz="800" dirty="0" smtClean="0">
                <a:latin typeface="Times New Roman" pitchFamily="18" charset="0"/>
                <a:cs typeface="Times New Roman" pitchFamily="18" charset="0"/>
              </a:rPr>
              <a:t>E-Mail:</a:t>
            </a:r>
            <a:r>
              <a:rPr lang="ru-RU" sz="800" dirty="0" smtClean="0">
                <a:latin typeface="Times New Roman" pitchFamily="18" charset="0"/>
                <a:cs typeface="Times New Roman" pitchFamily="18" charset="0"/>
              </a:rPr>
              <a:t> </a:t>
            </a:r>
            <a:r>
              <a:rPr lang="en-US" sz="800" dirty="0" smtClean="0">
                <a:latin typeface="Times New Roman" pitchFamily="18" charset="0"/>
                <a:cs typeface="Times New Roman" pitchFamily="18" charset="0"/>
              </a:rPr>
              <a:t>pu75@yandex.ru Bak.Agrarnyy@tatar.ru</a:t>
            </a:r>
            <a:endParaRPr lang="en-US" sz="800" dirty="0">
              <a:latin typeface="Times New Roman" pitchFamily="18" charset="0"/>
              <a:cs typeface="Times New Roman" pitchFamily="18" charset="0"/>
            </a:endParaRPr>
          </a:p>
        </p:txBody>
      </p:sp>
      <p:sp>
        <p:nvSpPr>
          <p:cNvPr id="54" name="TextBox 53"/>
          <p:cNvSpPr txBox="1"/>
          <p:nvPr/>
        </p:nvSpPr>
        <p:spPr>
          <a:xfrm>
            <a:off x="5357827" y="9525032"/>
            <a:ext cx="846009" cy="215444"/>
          </a:xfrm>
          <a:prstGeom prst="rect">
            <a:avLst/>
          </a:prstGeom>
          <a:noFill/>
        </p:spPr>
        <p:txBody>
          <a:bodyPr wrap="square" lIns="91430" tIns="45715" rIns="91430" bIns="45715" rtlCol="0">
            <a:spAutoFit/>
          </a:bodyPr>
          <a:lstStyle/>
          <a:p>
            <a:r>
              <a:rPr lang="ru-RU" sz="800" dirty="0" smtClean="0"/>
              <a:t>Тираж 50 экз.</a:t>
            </a:r>
            <a:endParaRPr lang="ru-RU" sz="800" dirty="0"/>
          </a:p>
        </p:txBody>
      </p:sp>
      <p:sp>
        <p:nvSpPr>
          <p:cNvPr id="23" name="TextBox 22"/>
          <p:cNvSpPr txBox="1"/>
          <p:nvPr/>
        </p:nvSpPr>
        <p:spPr>
          <a:xfrm>
            <a:off x="1500174" y="5024440"/>
            <a:ext cx="4071966" cy="1338818"/>
          </a:xfrm>
          <a:prstGeom prst="rect">
            <a:avLst/>
          </a:prstGeom>
          <a:noFill/>
        </p:spPr>
        <p:txBody>
          <a:bodyPr wrap="square" lIns="91430" tIns="45715" rIns="91430" bIns="45715" rtlCol="0">
            <a:spAutoFit/>
          </a:bodyPr>
          <a:lstStyle/>
          <a:p>
            <a:r>
              <a:rPr lang="ru-RU" sz="1000" dirty="0" smtClean="0">
                <a:latin typeface="Times New Roman" panose="02020603050405020304" pitchFamily="18" charset="0"/>
                <a:cs typeface="Times New Roman" panose="02020603050405020304" pitchFamily="18" charset="0"/>
              </a:rPr>
              <a:t>        В Лениногорском нефтяном техникуме состоялась XVIII республиканская научно-практическая конференция студентов профессиональных образовательных организации </a:t>
            </a:r>
          </a:p>
          <a:p>
            <a:r>
              <a:rPr lang="ru-RU" sz="1000" dirty="0" smtClean="0">
                <a:latin typeface="Times New Roman" panose="02020603050405020304" pitchFamily="18" charset="0"/>
                <a:cs typeface="Times New Roman" panose="02020603050405020304" pitchFamily="18" charset="0"/>
              </a:rPr>
              <a:t>«Молодость, творчество, современность».</a:t>
            </a:r>
          </a:p>
          <a:p>
            <a:pPr algn="just"/>
            <a:r>
              <a:rPr lang="ru-RU" sz="1000" dirty="0">
                <a:latin typeface="Times New Roman" panose="02020603050405020304" pitchFamily="18" charset="0"/>
                <a:cs typeface="Times New Roman" panose="02020603050405020304" pitchFamily="18" charset="0"/>
              </a:rPr>
              <a:t> </a:t>
            </a:r>
            <a:r>
              <a:rPr lang="ru-RU" sz="1000" dirty="0" smtClean="0">
                <a:latin typeface="Times New Roman" panose="02020603050405020304" pitchFamily="18" charset="0"/>
                <a:cs typeface="Times New Roman" panose="02020603050405020304" pitchFamily="18" charset="0"/>
              </a:rPr>
              <a:t>      В ней приняло участие 59 студентов из 37 колледжей и</a:t>
            </a:r>
          </a:p>
          <a:p>
            <a:r>
              <a:rPr lang="ru-RU" sz="1000" dirty="0" smtClean="0">
                <a:latin typeface="Times New Roman" panose="02020603050405020304" pitchFamily="18" charset="0"/>
                <a:cs typeface="Times New Roman" panose="02020603050405020304" pitchFamily="18" charset="0"/>
              </a:rPr>
              <a:t>техникумов. В секции «Социально-правовые дисциплины и экономика» студентка  нашего колледжа </a:t>
            </a:r>
            <a:r>
              <a:rPr lang="ru-RU" sz="1000" dirty="0" err="1" smtClean="0">
                <a:latin typeface="Times New Roman" panose="02020603050405020304" pitchFamily="18" charset="0"/>
                <a:cs typeface="Times New Roman" panose="02020603050405020304" pitchFamily="18" charset="0"/>
              </a:rPr>
              <a:t>Алия</a:t>
            </a:r>
            <a:r>
              <a:rPr lang="ru-RU" sz="1000" dirty="0" smtClean="0">
                <a:latin typeface="Times New Roman" panose="02020603050405020304" pitchFamily="18" charset="0"/>
                <a:cs typeface="Times New Roman" panose="02020603050405020304" pitchFamily="18" charset="0"/>
              </a:rPr>
              <a:t> </a:t>
            </a:r>
            <a:r>
              <a:rPr lang="ru-RU" sz="1000" dirty="0" err="1" smtClean="0">
                <a:latin typeface="Times New Roman" panose="02020603050405020304" pitchFamily="18" charset="0"/>
                <a:cs typeface="Times New Roman" panose="02020603050405020304" pitchFamily="18" charset="0"/>
              </a:rPr>
              <a:t>Гайфуллина</a:t>
            </a:r>
            <a:r>
              <a:rPr lang="ru-RU" sz="1000" dirty="0" smtClean="0">
                <a:latin typeface="Times New Roman" panose="02020603050405020304" pitchFamily="18" charset="0"/>
                <a:cs typeface="Times New Roman" panose="02020603050405020304" pitchFamily="18" charset="0"/>
              </a:rPr>
              <a:t> </a:t>
            </a:r>
          </a:p>
          <a:p>
            <a:r>
              <a:rPr lang="ru-RU" sz="1000" dirty="0" smtClean="0">
                <a:latin typeface="Times New Roman" panose="02020603050405020304" pitchFamily="18" charset="0"/>
                <a:cs typeface="Times New Roman" panose="02020603050405020304" pitchFamily="18" charset="0"/>
              </a:rPr>
              <a:t>одержала победу.</a:t>
            </a:r>
          </a:p>
        </p:txBody>
      </p:sp>
      <p:sp>
        <p:nvSpPr>
          <p:cNvPr id="2051" name="Rectangle 3"/>
          <p:cNvSpPr>
            <a:spLocks noChangeArrowheads="1"/>
          </p:cNvSpPr>
          <p:nvPr/>
        </p:nvSpPr>
        <p:spPr bwMode="auto">
          <a:xfrm>
            <a:off x="0" y="4738687"/>
            <a:ext cx="185131" cy="427991"/>
          </a:xfrm>
          <a:prstGeom prst="rect">
            <a:avLst/>
          </a:prstGeom>
          <a:noFill/>
          <a:ln w="9525">
            <a:noFill/>
            <a:miter lim="800000"/>
            <a:headEnd/>
            <a:tailEnd/>
          </a:ln>
          <a:effectLst/>
        </p:spPr>
        <p:txBody>
          <a:bodyPr vert="horz" wrap="none" lIns="91430" tIns="45715" rIns="91430" bIns="45715" numCol="1" anchor="ctr" anchorCtr="0" compatLnSpc="1">
            <a:prstTxWarp prst="textNoShape">
              <a:avLst/>
            </a:prstTxWarp>
            <a:spAutoFit/>
          </a:bodyPr>
          <a:lstStyle/>
          <a:p>
            <a:pPr fontAlgn="base">
              <a:spcBef>
                <a:spcPct val="0"/>
              </a:spcBef>
              <a:spcAft>
                <a:spcPct val="0"/>
              </a:spcAft>
            </a:pPr>
            <a:endParaRPr lang="ru-RU" sz="400" dirty="0" smtClean="0">
              <a:latin typeface="Arial" pitchFamily="34" charset="0"/>
              <a:cs typeface="Arial" pitchFamily="34" charset="0"/>
            </a:endParaRPr>
          </a:p>
          <a:p>
            <a:pPr eaLnBrk="0" fontAlgn="base" hangingPunct="0">
              <a:spcBef>
                <a:spcPct val="0"/>
              </a:spcBef>
              <a:spcAft>
                <a:spcPct val="0"/>
              </a:spcAft>
            </a:pPr>
            <a:endParaRPr lang="ru-RU" dirty="0" smtClean="0">
              <a:latin typeface="Arial" pitchFamily="34" charset="0"/>
              <a:cs typeface="Arial" pitchFamily="34" charset="0"/>
            </a:endParaRPr>
          </a:p>
        </p:txBody>
      </p:sp>
      <p:sp>
        <p:nvSpPr>
          <p:cNvPr id="2054" name="Rectangle 6"/>
          <p:cNvSpPr>
            <a:spLocks noChangeArrowheads="1"/>
          </p:cNvSpPr>
          <p:nvPr/>
        </p:nvSpPr>
        <p:spPr bwMode="auto">
          <a:xfrm>
            <a:off x="1357298" y="8310587"/>
            <a:ext cx="4000528" cy="1015653"/>
          </a:xfrm>
          <a:prstGeom prst="rect">
            <a:avLst/>
          </a:prstGeom>
          <a:noFill/>
          <a:ln w="9525">
            <a:noFill/>
            <a:miter lim="800000"/>
            <a:headEnd/>
            <a:tailEnd/>
          </a:ln>
          <a:effectLst/>
        </p:spPr>
        <p:txBody>
          <a:bodyPr vert="horz" wrap="square" lIns="91430" tIns="45715" rIns="91430" bIns="45715" numCol="1" anchor="ctr" anchorCtr="0" compatLnSpc="1">
            <a:prstTxWarp prst="textNoShape">
              <a:avLst/>
            </a:prstTxWarp>
            <a:spAutoFit/>
          </a:bodyPr>
          <a:lstStyle/>
          <a:p>
            <a:pPr algn="just" fontAlgn="base">
              <a:spcBef>
                <a:spcPct val="0"/>
              </a:spcBef>
              <a:spcAft>
                <a:spcPct val="0"/>
              </a:spcAft>
            </a:pPr>
            <a:r>
              <a:rPr lang="ru-RU" sz="1000" dirty="0" smtClean="0">
                <a:latin typeface="Times New Roman" panose="02020603050405020304" pitchFamily="18" charset="0"/>
                <a:ea typeface="Calibri" pitchFamily="34" charset="0"/>
                <a:cs typeface="Times New Roman" panose="02020603050405020304" pitchFamily="18" charset="0"/>
              </a:rPr>
              <a:t>       24.04.2017 в стенах </a:t>
            </a:r>
            <a:r>
              <a:rPr lang="ru-RU" sz="1000" dirty="0" err="1" smtClean="0">
                <a:latin typeface="Times New Roman" panose="02020603050405020304" pitchFamily="18" charset="0"/>
                <a:ea typeface="Calibri" pitchFamily="34" charset="0"/>
                <a:cs typeface="Times New Roman" panose="02020603050405020304" pitchFamily="18" charset="0"/>
              </a:rPr>
              <a:t>Бугульминского</a:t>
            </a:r>
            <a:r>
              <a:rPr lang="ru-RU" sz="1000" dirty="0" smtClean="0">
                <a:latin typeface="Times New Roman" panose="02020603050405020304" pitchFamily="18" charset="0"/>
                <a:ea typeface="Calibri" pitchFamily="34" charset="0"/>
                <a:cs typeface="Times New Roman" panose="02020603050405020304" pitchFamily="18" charset="0"/>
              </a:rPr>
              <a:t> филиала КИУ </a:t>
            </a:r>
            <a:r>
              <a:rPr lang="ru-RU" sz="1000" dirty="0" err="1" smtClean="0">
                <a:latin typeface="Times New Roman" panose="02020603050405020304" pitchFamily="18" charset="0"/>
                <a:ea typeface="Calibri" pitchFamily="34" charset="0"/>
                <a:cs typeface="Times New Roman" panose="02020603050405020304" pitchFamily="18" charset="0"/>
              </a:rPr>
              <a:t>им.Тимерясова</a:t>
            </a:r>
            <a:r>
              <a:rPr lang="ru-RU" sz="1000" dirty="0" smtClean="0">
                <a:latin typeface="Times New Roman" panose="02020603050405020304" pitchFamily="18" charset="0"/>
                <a:ea typeface="Calibri" pitchFamily="34" charset="0"/>
                <a:cs typeface="Times New Roman" panose="02020603050405020304" pitchFamily="18" charset="0"/>
              </a:rPr>
              <a:t> состоялся тренинг-класс «Формирование установок на здоровый образ жизни», инициированного антинаркотической комиссией </a:t>
            </a:r>
            <a:r>
              <a:rPr lang="ru-RU" sz="1000" dirty="0" err="1" smtClean="0">
                <a:latin typeface="Times New Roman" panose="02020603050405020304" pitchFamily="18" charset="0"/>
                <a:ea typeface="Calibri" pitchFamily="34" charset="0"/>
                <a:cs typeface="Times New Roman" panose="02020603050405020304" pitchFamily="18" charset="0"/>
              </a:rPr>
              <a:t>Бугульминского</a:t>
            </a:r>
            <a:r>
              <a:rPr lang="ru-RU" sz="1000" dirty="0" smtClean="0">
                <a:latin typeface="Times New Roman" panose="02020603050405020304" pitchFamily="18" charset="0"/>
                <a:ea typeface="Calibri" pitchFamily="34" charset="0"/>
                <a:cs typeface="Times New Roman" panose="02020603050405020304" pitchFamily="18" charset="0"/>
              </a:rPr>
              <a:t> муниципального района. </a:t>
            </a:r>
          </a:p>
          <a:p>
            <a:pPr algn="just" fontAlgn="base">
              <a:spcBef>
                <a:spcPct val="0"/>
              </a:spcBef>
              <a:spcAft>
                <a:spcPct val="0"/>
              </a:spcAft>
            </a:pPr>
            <a:r>
              <a:rPr lang="ru-RU" sz="1000" dirty="0">
                <a:latin typeface="Times New Roman" panose="02020603050405020304" pitchFamily="18" charset="0"/>
                <a:ea typeface="Calibri" pitchFamily="34" charset="0"/>
                <a:cs typeface="Times New Roman" panose="02020603050405020304" pitchFamily="18" charset="0"/>
              </a:rPr>
              <a:t> </a:t>
            </a:r>
            <a:r>
              <a:rPr lang="ru-RU" sz="1000" dirty="0" smtClean="0">
                <a:latin typeface="Times New Roman" panose="02020603050405020304" pitchFamily="18" charset="0"/>
                <a:ea typeface="Calibri" pitchFamily="34" charset="0"/>
                <a:cs typeface="Times New Roman" panose="02020603050405020304" pitchFamily="18" charset="0"/>
              </a:rPr>
              <a:t>    Наши ребята были активными участниками данного тренинга, и  за это были отмечены благодарностью.</a:t>
            </a:r>
            <a:endParaRPr lang="ru-RU" dirty="0" smtClean="0">
              <a:latin typeface="Times New Roman" panose="02020603050405020304" pitchFamily="18" charset="0"/>
              <a:cs typeface="Times New Roman" panose="02020603050405020304" pitchFamily="18" charset="0"/>
            </a:endParaRPr>
          </a:p>
        </p:txBody>
      </p:sp>
      <p:sp>
        <p:nvSpPr>
          <p:cNvPr id="2055" name="Rectangle 7"/>
          <p:cNvSpPr>
            <a:spLocks noChangeArrowheads="1"/>
          </p:cNvSpPr>
          <p:nvPr/>
        </p:nvSpPr>
        <p:spPr bwMode="auto">
          <a:xfrm>
            <a:off x="1928802" y="3809993"/>
            <a:ext cx="2643206" cy="1184930"/>
          </a:xfrm>
          <a:prstGeom prst="rect">
            <a:avLst/>
          </a:prstGeom>
          <a:noFill/>
          <a:ln w="9525">
            <a:noFill/>
            <a:miter lim="800000"/>
            <a:headEnd/>
            <a:tailEnd/>
          </a:ln>
          <a:effectLst/>
        </p:spPr>
        <p:txBody>
          <a:bodyPr vert="horz" wrap="square" lIns="91430" tIns="45715" rIns="91430" bIns="45715" numCol="1" anchor="ctr" anchorCtr="0" compatLnSpc="1">
            <a:prstTxWarp prst="textNoShape">
              <a:avLst/>
            </a:prstTxWarp>
            <a:spAutoFit/>
          </a:bodyPr>
          <a:lstStyle/>
          <a:p>
            <a:pPr fontAlgn="base">
              <a:spcBef>
                <a:spcPct val="0"/>
              </a:spcBef>
              <a:spcAft>
                <a:spcPct val="0"/>
              </a:spcAft>
            </a:pPr>
            <a:r>
              <a:rPr lang="ru-RU" sz="1000" dirty="0" smtClean="0">
                <a:latin typeface="Times New Roman" pitchFamily="18" charset="0"/>
                <a:ea typeface="Calibri" pitchFamily="34" charset="0"/>
                <a:cs typeface="Times New Roman" pitchFamily="18" charset="0"/>
              </a:rPr>
              <a:t>       7 апреля 2017года в КСК КФУ «УНИКС» г.Казань состоялся гала-концерт Республиканского фестиваля «Весенняя капель». </a:t>
            </a:r>
            <a:endParaRPr lang="ru-RU" sz="1000" dirty="0" smtClean="0">
              <a:latin typeface="Times New Roman" pitchFamily="18" charset="0"/>
              <a:cs typeface="Times New Roman" pitchFamily="18" charset="0"/>
            </a:endParaRPr>
          </a:p>
          <a:p>
            <a:pPr eaLnBrk="0" fontAlgn="base" hangingPunct="0">
              <a:spcBef>
                <a:spcPct val="0"/>
              </a:spcBef>
              <a:spcAft>
                <a:spcPct val="0"/>
              </a:spcAft>
            </a:pPr>
            <a:r>
              <a:rPr lang="ru-RU" sz="1000" dirty="0" smtClean="0">
                <a:latin typeface="Times New Roman" pitchFamily="18" charset="0"/>
                <a:ea typeface="Calibri" pitchFamily="34" charset="0"/>
                <a:cs typeface="Times New Roman" pitchFamily="18" charset="0"/>
              </a:rPr>
              <a:t>       Студенты нашего колледжа были в составе награждаемых и привезли с финального концерта заслуженные награды</a:t>
            </a:r>
            <a:r>
              <a:rPr lang="ru-RU" sz="1000" dirty="0" smtClean="0">
                <a:latin typeface="Calibri" pitchFamily="34" charset="0"/>
                <a:ea typeface="Calibri" pitchFamily="34" charset="0"/>
                <a:cs typeface="Times New Roman" pitchFamily="18" charset="0"/>
              </a:rPr>
              <a:t>.</a:t>
            </a:r>
            <a:endParaRPr lang="ru-RU" sz="1000" dirty="0" smtClean="0">
              <a:latin typeface="Arial" pitchFamily="34" charset="0"/>
              <a:cs typeface="Arial" pitchFamily="34" charset="0"/>
            </a:endParaRPr>
          </a:p>
        </p:txBody>
      </p:sp>
      <p:pic>
        <p:nvPicPr>
          <p:cNvPr id="30" name="Рисунок 29" descr="Тренинг 24.04.17 001.jpg"/>
          <p:cNvPicPr>
            <a:picLocks noChangeAspect="1"/>
          </p:cNvPicPr>
          <p:nvPr/>
        </p:nvPicPr>
        <p:blipFill>
          <a:blip r:embed="rId2" cstate="print"/>
          <a:stretch>
            <a:fillRect/>
          </a:stretch>
        </p:blipFill>
        <p:spPr>
          <a:xfrm>
            <a:off x="571480" y="8310586"/>
            <a:ext cx="714380" cy="982482"/>
          </a:xfrm>
          <a:prstGeom prst="rect">
            <a:avLst/>
          </a:prstGeom>
        </p:spPr>
      </p:pic>
      <p:pic>
        <p:nvPicPr>
          <p:cNvPr id="32" name="Рисунок 31" descr="Тренинг 24.04.17 002.jpg"/>
          <p:cNvPicPr>
            <a:picLocks noChangeAspect="1"/>
          </p:cNvPicPr>
          <p:nvPr/>
        </p:nvPicPr>
        <p:blipFill>
          <a:blip r:embed="rId3" cstate="print"/>
          <a:stretch>
            <a:fillRect/>
          </a:stretch>
        </p:blipFill>
        <p:spPr>
          <a:xfrm>
            <a:off x="5572140" y="8382025"/>
            <a:ext cx="675270" cy="928694"/>
          </a:xfrm>
          <a:prstGeom prst="rect">
            <a:avLst/>
          </a:prstGeom>
        </p:spPr>
      </p:pic>
      <p:pic>
        <p:nvPicPr>
          <p:cNvPr id="33" name="Рисунок 32" descr="Диплом 3 место 001.jpg"/>
          <p:cNvPicPr>
            <a:picLocks noChangeAspect="1"/>
          </p:cNvPicPr>
          <p:nvPr/>
        </p:nvPicPr>
        <p:blipFill>
          <a:blip r:embed="rId4" cstate="print"/>
          <a:stretch>
            <a:fillRect/>
          </a:stretch>
        </p:blipFill>
        <p:spPr>
          <a:xfrm>
            <a:off x="5572140" y="3881430"/>
            <a:ext cx="714380" cy="982482"/>
          </a:xfrm>
          <a:prstGeom prst="rect">
            <a:avLst/>
          </a:prstGeom>
        </p:spPr>
      </p:pic>
      <p:pic>
        <p:nvPicPr>
          <p:cNvPr id="34" name="Рисунок 33" descr="Диплом Сага о деревьях 001.jpg"/>
          <p:cNvPicPr>
            <a:picLocks noChangeAspect="1"/>
          </p:cNvPicPr>
          <p:nvPr/>
        </p:nvPicPr>
        <p:blipFill>
          <a:blip r:embed="rId5" cstate="print"/>
          <a:stretch>
            <a:fillRect/>
          </a:stretch>
        </p:blipFill>
        <p:spPr>
          <a:xfrm>
            <a:off x="4643446" y="3881431"/>
            <a:ext cx="714380" cy="982483"/>
          </a:xfrm>
          <a:prstGeom prst="rect">
            <a:avLst/>
          </a:prstGeom>
        </p:spPr>
      </p:pic>
      <p:sp>
        <p:nvSpPr>
          <p:cNvPr id="2057" name="Rectangle 9"/>
          <p:cNvSpPr>
            <a:spLocks noGrp="1" noChangeArrowheads="1"/>
          </p:cNvSpPr>
          <p:nvPr>
            <p:ph type="title"/>
          </p:nvPr>
        </p:nvSpPr>
        <p:spPr bwMode="auto">
          <a:xfrm>
            <a:off x="2857497" y="0"/>
            <a:ext cx="1928826" cy="584765"/>
          </a:xfrm>
          <a:prstGeom prst="rect">
            <a:avLst/>
          </a:prstGeom>
          <a:noFill/>
          <a:ln w="9525">
            <a:noFill/>
            <a:miter lim="800000"/>
            <a:headEnd/>
            <a:tailEnd/>
          </a:ln>
          <a:effectLst/>
        </p:spPr>
        <p:txBody>
          <a:bodyPr vert="horz" wrap="square" lIns="91430" tIns="45715" rIns="91430" bIns="45715" numCol="1" anchor="ctr" anchorCtr="0" compatLnSpc="1">
            <a:prstTxWarp prst="textNoShape">
              <a:avLst/>
            </a:prstTxWarp>
            <a:spAutoFit/>
          </a:bodyPr>
          <a:lstStyle/>
          <a:p>
            <a:pPr fontAlgn="base">
              <a:spcAft>
                <a:spcPct val="0"/>
              </a:spcAft>
              <a:tabLst>
                <a:tab pos="457153" algn="l"/>
              </a:tabLst>
            </a:pPr>
            <a:r>
              <a:rPr lang="ru-RU" sz="1100" dirty="0" smtClean="0"/>
              <a:t/>
            </a:r>
            <a:br>
              <a:rPr lang="ru-RU" sz="1100" dirty="0" smtClean="0"/>
            </a:br>
            <a:r>
              <a:rPr lang="ru-RU" sz="1100" b="1" dirty="0" smtClean="0">
                <a:solidFill>
                  <a:srgbClr val="7030A0"/>
                </a:solidFill>
                <a:latin typeface="Times New Roman" pitchFamily="18" charset="0"/>
                <a:cs typeface="Times New Roman" pitchFamily="18" charset="0"/>
              </a:rPr>
              <a:t>Обучение со </a:t>
            </a:r>
            <a:r>
              <a:rPr lang="ru-RU" sz="1100" b="1" dirty="0" smtClean="0">
                <a:solidFill>
                  <a:srgbClr val="7030A0"/>
                </a:solidFill>
                <a:latin typeface="Times New Roman" pitchFamily="18" charset="0"/>
                <a:cs typeface="Times New Roman" pitchFamily="18" charset="0"/>
              </a:rPr>
              <a:t>вкусом</a:t>
            </a:r>
            <a:r>
              <a:rPr lang="ru-RU" sz="1000" b="1" dirty="0" smtClean="0">
                <a:solidFill>
                  <a:srgbClr val="7030A0"/>
                </a:solidFill>
                <a:latin typeface="Times New Roman" pitchFamily="18" charset="0"/>
                <a:cs typeface="Times New Roman" pitchFamily="18" charset="0"/>
              </a:rPr>
              <a:t/>
            </a:r>
            <a:br>
              <a:rPr lang="ru-RU" sz="1000" b="1" dirty="0" smtClean="0">
                <a:solidFill>
                  <a:srgbClr val="7030A0"/>
                </a:solidFill>
                <a:latin typeface="Times New Roman" pitchFamily="18" charset="0"/>
                <a:cs typeface="Times New Roman" pitchFamily="18" charset="0"/>
              </a:rPr>
            </a:br>
            <a:r>
              <a:rPr lang="ru-RU" sz="1000" dirty="0" smtClean="0"/>
              <a:t>  </a:t>
            </a:r>
            <a:endParaRPr lang="ru-RU" sz="1000" dirty="0" smtClean="0">
              <a:latin typeface="Times New Roman" pitchFamily="18" charset="0"/>
              <a:cs typeface="Times New Roman" pitchFamily="18" charset="0"/>
            </a:endParaRPr>
          </a:p>
        </p:txBody>
      </p:sp>
      <p:pic>
        <p:nvPicPr>
          <p:cNvPr id="36" name="Рисунок 35" descr="DSC_1152.JPG"/>
          <p:cNvPicPr>
            <a:picLocks noChangeAspect="1"/>
          </p:cNvPicPr>
          <p:nvPr/>
        </p:nvPicPr>
        <p:blipFill>
          <a:blip r:embed="rId6" cstate="print"/>
          <a:srcRect l="22917" t="12533"/>
          <a:stretch>
            <a:fillRect/>
          </a:stretch>
        </p:blipFill>
        <p:spPr>
          <a:xfrm>
            <a:off x="500042" y="112757"/>
            <a:ext cx="1928826" cy="1455217"/>
          </a:xfrm>
          <a:prstGeom prst="rect">
            <a:avLst/>
          </a:prstGeom>
        </p:spPr>
      </p:pic>
      <p:pic>
        <p:nvPicPr>
          <p:cNvPr id="37" name="Рисунок 36" descr="DSC_1177.JPG"/>
          <p:cNvPicPr>
            <a:picLocks noChangeAspect="1"/>
          </p:cNvPicPr>
          <p:nvPr/>
        </p:nvPicPr>
        <p:blipFill>
          <a:blip r:embed="rId7" cstate="print"/>
          <a:srcRect l="21875" r="10416" b="6133"/>
          <a:stretch>
            <a:fillRect/>
          </a:stretch>
        </p:blipFill>
        <p:spPr>
          <a:xfrm>
            <a:off x="285728" y="2886889"/>
            <a:ext cx="857256" cy="790188"/>
          </a:xfrm>
          <a:prstGeom prst="rect">
            <a:avLst/>
          </a:prstGeom>
        </p:spPr>
      </p:pic>
      <p:pic>
        <p:nvPicPr>
          <p:cNvPr id="38" name="Рисунок 37" descr="DSC_1171.JPG"/>
          <p:cNvPicPr>
            <a:picLocks noChangeAspect="1"/>
          </p:cNvPicPr>
          <p:nvPr/>
        </p:nvPicPr>
        <p:blipFill>
          <a:blip r:embed="rId8" cstate="print"/>
          <a:srcRect l="29167" r="26041" b="12266"/>
          <a:stretch>
            <a:fillRect/>
          </a:stretch>
        </p:blipFill>
        <p:spPr>
          <a:xfrm>
            <a:off x="285728" y="1809728"/>
            <a:ext cx="714380" cy="930356"/>
          </a:xfrm>
          <a:prstGeom prst="rect">
            <a:avLst/>
          </a:prstGeom>
        </p:spPr>
      </p:pic>
      <p:pic>
        <p:nvPicPr>
          <p:cNvPr id="40" name="Рисунок 39" descr="DSC_1193.JPG"/>
          <p:cNvPicPr>
            <a:picLocks noChangeAspect="1"/>
          </p:cNvPicPr>
          <p:nvPr/>
        </p:nvPicPr>
        <p:blipFill>
          <a:blip r:embed="rId9" cstate="print"/>
          <a:stretch>
            <a:fillRect/>
          </a:stretch>
        </p:blipFill>
        <p:spPr>
          <a:xfrm>
            <a:off x="4286257" y="2952737"/>
            <a:ext cx="1071570" cy="673583"/>
          </a:xfrm>
          <a:prstGeom prst="rect">
            <a:avLst/>
          </a:prstGeom>
        </p:spPr>
      </p:pic>
      <p:pic>
        <p:nvPicPr>
          <p:cNvPr id="42" name="Рисунок 41" descr="_KSbEleJ6B0.jpg"/>
          <p:cNvPicPr>
            <a:picLocks noChangeAspect="1"/>
          </p:cNvPicPr>
          <p:nvPr/>
        </p:nvPicPr>
        <p:blipFill>
          <a:blip r:embed="rId10" cstate="print"/>
          <a:stretch>
            <a:fillRect/>
          </a:stretch>
        </p:blipFill>
        <p:spPr>
          <a:xfrm>
            <a:off x="5072074" y="5167315"/>
            <a:ext cx="1464185" cy="973455"/>
          </a:xfrm>
          <a:prstGeom prst="rect">
            <a:avLst/>
          </a:prstGeom>
        </p:spPr>
      </p:pic>
      <p:pic>
        <p:nvPicPr>
          <p:cNvPr id="43" name="Рисунок 42" descr="Kz8S04LxlfI.jpg"/>
          <p:cNvPicPr>
            <a:picLocks noChangeAspect="1"/>
          </p:cNvPicPr>
          <p:nvPr/>
        </p:nvPicPr>
        <p:blipFill>
          <a:blip r:embed="rId11" cstate="print"/>
          <a:srcRect l="27272" r="2273"/>
          <a:stretch>
            <a:fillRect/>
          </a:stretch>
        </p:blipFill>
        <p:spPr>
          <a:xfrm>
            <a:off x="285728" y="5095876"/>
            <a:ext cx="1214446" cy="1146002"/>
          </a:xfrm>
          <a:prstGeom prst="rect">
            <a:avLst/>
          </a:prstGeom>
        </p:spPr>
      </p:pic>
      <p:cxnSp>
        <p:nvCxnSpPr>
          <p:cNvPr id="31" name="Прямая соединительная линия 30"/>
          <p:cNvCxnSpPr/>
          <p:nvPr/>
        </p:nvCxnSpPr>
        <p:spPr>
          <a:xfrm rot="5400000">
            <a:off x="-1559771" y="1869277"/>
            <a:ext cx="3548122" cy="1588"/>
          </a:xfrm>
          <a:prstGeom prst="line">
            <a:avLst/>
          </a:prstGeom>
        </p:spPr>
        <p:style>
          <a:lnRef idx="1">
            <a:schemeClr val="accent1"/>
          </a:lnRef>
          <a:fillRef idx="0">
            <a:schemeClr val="accent1"/>
          </a:fillRef>
          <a:effectRef idx="0">
            <a:schemeClr val="accent1"/>
          </a:effectRef>
          <a:fontRef idx="minor">
            <a:schemeClr val="tx1"/>
          </a:fontRef>
        </p:style>
      </p:cxnSp>
      <p:pic>
        <p:nvPicPr>
          <p:cNvPr id="35" name="Рисунок 34" descr="DSC_1140.JPG"/>
          <p:cNvPicPr>
            <a:picLocks noChangeAspect="1"/>
          </p:cNvPicPr>
          <p:nvPr/>
        </p:nvPicPr>
        <p:blipFill>
          <a:blip r:embed="rId12" cstate="print"/>
          <a:srcRect l="15625" r="7291"/>
          <a:stretch>
            <a:fillRect/>
          </a:stretch>
        </p:blipFill>
        <p:spPr>
          <a:xfrm>
            <a:off x="5429264" y="2738423"/>
            <a:ext cx="1026038" cy="928694"/>
          </a:xfrm>
          <a:prstGeom prst="rect">
            <a:avLst/>
          </a:prstGeom>
        </p:spPr>
      </p:pic>
      <p:pic>
        <p:nvPicPr>
          <p:cNvPr id="39" name="Рисунок 38" descr="DSC_1191.JPG"/>
          <p:cNvPicPr>
            <a:picLocks noChangeAspect="1"/>
          </p:cNvPicPr>
          <p:nvPr/>
        </p:nvPicPr>
        <p:blipFill>
          <a:blip r:embed="rId13" cstate="print"/>
          <a:srcRect l="10416" r="8333" b="1433"/>
          <a:stretch>
            <a:fillRect/>
          </a:stretch>
        </p:blipFill>
        <p:spPr>
          <a:xfrm>
            <a:off x="3214686" y="2918033"/>
            <a:ext cx="928694" cy="749083"/>
          </a:xfrm>
          <a:prstGeom prst="rect">
            <a:avLst/>
          </a:prstGeom>
        </p:spPr>
      </p:pic>
      <p:pic>
        <p:nvPicPr>
          <p:cNvPr id="41" name="Рисунок 40" descr="DSC_1154.JPG"/>
          <p:cNvPicPr>
            <a:picLocks noChangeAspect="1"/>
          </p:cNvPicPr>
          <p:nvPr/>
        </p:nvPicPr>
        <p:blipFill>
          <a:blip r:embed="rId14" cstate="print"/>
          <a:srcRect l="2083" t="24933" b="15533"/>
          <a:stretch>
            <a:fillRect/>
          </a:stretch>
        </p:blipFill>
        <p:spPr>
          <a:xfrm>
            <a:off x="1214422" y="2910178"/>
            <a:ext cx="1857388" cy="750862"/>
          </a:xfrm>
          <a:prstGeom prst="rect">
            <a:avLst/>
          </a:prstGeom>
        </p:spPr>
      </p:pic>
      <p:cxnSp>
        <p:nvCxnSpPr>
          <p:cNvPr id="48" name="Прямая соединительная линия 47"/>
          <p:cNvCxnSpPr/>
          <p:nvPr/>
        </p:nvCxnSpPr>
        <p:spPr>
          <a:xfrm>
            <a:off x="285728" y="5024438"/>
            <a:ext cx="6357982" cy="1588"/>
          </a:xfrm>
          <a:prstGeom prst="line">
            <a:avLst/>
          </a:prstGeom>
        </p:spPr>
        <p:style>
          <a:lnRef idx="1">
            <a:schemeClr val="accent1"/>
          </a:lnRef>
          <a:fillRef idx="0">
            <a:schemeClr val="accent1"/>
          </a:fillRef>
          <a:effectRef idx="0">
            <a:schemeClr val="accent1"/>
          </a:effectRef>
          <a:fontRef idx="minor">
            <a:schemeClr val="tx1"/>
          </a:fontRef>
        </p:style>
      </p:cxnSp>
      <p:pic>
        <p:nvPicPr>
          <p:cNvPr id="50" name="Рисунок 49" descr="d8qjvv6kcDQ.jpg"/>
          <p:cNvPicPr>
            <a:picLocks noChangeAspect="1"/>
          </p:cNvPicPr>
          <p:nvPr/>
        </p:nvPicPr>
        <p:blipFill>
          <a:blip r:embed="rId15" cstate="print"/>
          <a:stretch>
            <a:fillRect/>
          </a:stretch>
        </p:blipFill>
        <p:spPr>
          <a:xfrm>
            <a:off x="4643447" y="6953264"/>
            <a:ext cx="1934115" cy="1285884"/>
          </a:xfrm>
          <a:prstGeom prst="rect">
            <a:avLst/>
          </a:prstGeom>
        </p:spPr>
      </p:pic>
      <p:cxnSp>
        <p:nvCxnSpPr>
          <p:cNvPr id="60" name="Прямая соединительная линия 59"/>
          <p:cNvCxnSpPr/>
          <p:nvPr/>
        </p:nvCxnSpPr>
        <p:spPr>
          <a:xfrm rot="5400000">
            <a:off x="-2499559" y="6595280"/>
            <a:ext cx="542928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Прямая соединительная линия 61"/>
          <p:cNvCxnSpPr/>
          <p:nvPr/>
        </p:nvCxnSpPr>
        <p:spPr>
          <a:xfrm rot="16200000" flipH="1">
            <a:off x="2071678" y="4738686"/>
            <a:ext cx="9072626" cy="71438"/>
          </a:xfrm>
          <a:prstGeom prst="line">
            <a:avLst/>
          </a:prstGeom>
        </p:spPr>
        <p:style>
          <a:lnRef idx="1">
            <a:schemeClr val="accent1"/>
          </a:lnRef>
          <a:fillRef idx="0">
            <a:schemeClr val="accent1"/>
          </a:fillRef>
          <a:effectRef idx="0">
            <a:schemeClr val="accent1"/>
          </a:effectRef>
          <a:fontRef idx="minor">
            <a:schemeClr val="tx1"/>
          </a:fontRef>
        </p:style>
      </p:cxnSp>
      <p:sp>
        <p:nvSpPr>
          <p:cNvPr id="2049" name="Rectangle 1"/>
          <p:cNvSpPr>
            <a:spLocks noChangeArrowheads="1"/>
          </p:cNvSpPr>
          <p:nvPr/>
        </p:nvSpPr>
        <p:spPr bwMode="auto">
          <a:xfrm>
            <a:off x="285728" y="6453197"/>
            <a:ext cx="4357718" cy="1785094"/>
          </a:xfrm>
          <a:prstGeom prst="rect">
            <a:avLst/>
          </a:prstGeom>
          <a:noFill/>
          <a:ln w="9525">
            <a:noFill/>
            <a:miter lim="800000"/>
            <a:headEnd/>
            <a:tailEnd/>
          </a:ln>
          <a:effectLst/>
        </p:spPr>
        <p:txBody>
          <a:bodyPr vert="horz" wrap="square" lIns="91430" tIns="45715" rIns="91430" bIns="45715" numCol="1" anchor="ctr" anchorCtr="0" compatLnSpc="1">
            <a:prstTxWarp prst="textNoShape">
              <a:avLst/>
            </a:prstTxWarp>
            <a:spAutoFit/>
          </a:bodyPr>
          <a:lstStyle/>
          <a:p>
            <a:pPr algn="just" fontAlgn="base">
              <a:spcBef>
                <a:spcPct val="0"/>
              </a:spcBef>
              <a:spcAft>
                <a:spcPct val="0"/>
              </a:spcAft>
            </a:pPr>
            <a:r>
              <a:rPr lang="ru-RU" sz="1000" dirty="0" smtClean="0">
                <a:solidFill>
                  <a:srgbClr val="404040"/>
                </a:solidFill>
                <a:latin typeface="Times New Roman" pitchFamily="18" charset="0"/>
                <a:ea typeface="Century Schoolbook" pitchFamily="18" charset="0"/>
                <a:cs typeface="Times New Roman" pitchFamily="18" charset="0"/>
              </a:rPr>
              <a:t>         </a:t>
            </a:r>
            <a:r>
              <a:rPr lang="ru-RU" sz="1000" dirty="0" smtClean="0">
                <a:latin typeface="Times New Roman" pitchFamily="18" charset="0"/>
                <a:ea typeface="Century Schoolbook" pitchFamily="18" charset="0"/>
                <a:cs typeface="Times New Roman" pitchFamily="18" charset="0"/>
              </a:rPr>
              <a:t>Девиз Весенней недели добра: </a:t>
            </a:r>
            <a:r>
              <a:rPr lang="ru-RU" sz="1000" dirty="0" smtClean="0">
                <a:latin typeface="Century Schoolbook"/>
                <a:ea typeface="Century Schoolbook" pitchFamily="18" charset="0"/>
                <a:cs typeface="Times New Roman" pitchFamily="18" charset="0"/>
              </a:rPr>
              <a:t>«</a:t>
            </a:r>
            <a:r>
              <a:rPr lang="ru-RU" sz="1000" dirty="0" smtClean="0">
                <a:latin typeface="Times New Roman" pitchFamily="18" charset="0"/>
                <a:ea typeface="Century Schoolbook" pitchFamily="18" charset="0"/>
                <a:cs typeface="Times New Roman" pitchFamily="18" charset="0"/>
              </a:rPr>
              <a:t>Делай! Учись! Меняй мир к лучшему!</a:t>
            </a:r>
            <a:r>
              <a:rPr lang="ru-RU" sz="1000" dirty="0" smtClean="0">
                <a:latin typeface="Century Schoolbook"/>
                <a:ea typeface="Century Schoolbook" pitchFamily="18" charset="0"/>
                <a:cs typeface="Times New Roman" pitchFamily="18" charset="0"/>
              </a:rPr>
              <a:t>»</a:t>
            </a:r>
            <a:r>
              <a:rPr lang="ru-RU" sz="1000" dirty="0" smtClean="0">
                <a:latin typeface="Times New Roman" pitchFamily="18" charset="0"/>
                <a:ea typeface="Century Schoolbook" pitchFamily="18" charset="0"/>
                <a:cs typeface="Times New Roman" pitchFamily="18" charset="0"/>
              </a:rPr>
              <a:t>.</a:t>
            </a:r>
          </a:p>
          <a:p>
            <a:pPr lvl="0" algn="just" fontAlgn="base">
              <a:spcBef>
                <a:spcPct val="0"/>
              </a:spcBef>
              <a:spcAft>
                <a:spcPct val="0"/>
              </a:spcAft>
            </a:pPr>
            <a:r>
              <a:rPr lang="ru-RU" sz="1000" dirty="0" smtClean="0">
                <a:latin typeface="Times New Roman" pitchFamily="18" charset="0"/>
                <a:ea typeface="Century Schoolbook" pitchFamily="18" charset="0"/>
                <a:cs typeface="Times New Roman" pitchFamily="18" charset="0"/>
              </a:rPr>
              <a:t>         Под этим лозунгом 20 апреля в Бугульминском строительно-техническом колледже состоялся концерт, посвященный празднованию Дня молодежного волонтерского движения. Руководитель Бугульминского отделения Всероссийского общественного движения </a:t>
            </a:r>
            <a:r>
              <a:rPr lang="ru-RU" sz="1000" dirty="0" smtClean="0">
                <a:latin typeface="Century Schoolbook"/>
                <a:ea typeface="Century Schoolbook" pitchFamily="18" charset="0"/>
                <a:cs typeface="Times New Roman" pitchFamily="18" charset="0"/>
              </a:rPr>
              <a:t>«</a:t>
            </a:r>
            <a:r>
              <a:rPr lang="ru-RU" sz="1000" dirty="0" smtClean="0">
                <a:latin typeface="Times New Roman" pitchFamily="18" charset="0"/>
                <a:ea typeface="Century Schoolbook" pitchFamily="18" charset="0"/>
                <a:cs typeface="Times New Roman" pitchFamily="18" charset="0"/>
              </a:rPr>
              <a:t>Волонтеры Победы</a:t>
            </a:r>
            <a:r>
              <a:rPr lang="ru-RU" sz="1000" dirty="0" smtClean="0">
                <a:latin typeface="Century Schoolbook"/>
                <a:ea typeface="Century Schoolbook" pitchFamily="18" charset="0"/>
                <a:cs typeface="Times New Roman" pitchFamily="18" charset="0"/>
              </a:rPr>
              <a:t>»</a:t>
            </a:r>
            <a:r>
              <a:rPr lang="ru-RU" sz="1000" dirty="0" smtClean="0">
                <a:latin typeface="Times New Roman" pitchFamily="18" charset="0"/>
                <a:ea typeface="Century Schoolbook" pitchFamily="18" charset="0"/>
                <a:cs typeface="Times New Roman" pitchFamily="18" charset="0"/>
              </a:rPr>
              <a:t> Наталья Кулагина поздравила своих молодых коллег с праздником и наградила грамотами и благодарственными письмами добровольцев в номинации </a:t>
            </a:r>
            <a:r>
              <a:rPr lang="ru-RU" sz="1000" dirty="0" smtClean="0">
                <a:latin typeface="Century Schoolbook"/>
                <a:ea typeface="Century Schoolbook" pitchFamily="18" charset="0"/>
                <a:cs typeface="Times New Roman" pitchFamily="18" charset="0"/>
              </a:rPr>
              <a:t>«</a:t>
            </a:r>
            <a:r>
              <a:rPr lang="ru-RU" sz="1000" dirty="0" smtClean="0">
                <a:latin typeface="Times New Roman" pitchFamily="18" charset="0"/>
                <a:ea typeface="Century Schoolbook" pitchFamily="18" charset="0"/>
                <a:cs typeface="Times New Roman" pitchFamily="18" charset="0"/>
              </a:rPr>
              <a:t>Волонтеры Победы</a:t>
            </a:r>
            <a:r>
              <a:rPr lang="ru-RU" sz="1000" dirty="0" smtClean="0">
                <a:latin typeface="Century Schoolbook"/>
                <a:ea typeface="Century Schoolbook" pitchFamily="18" charset="0"/>
                <a:cs typeface="Times New Roman" pitchFamily="18" charset="0"/>
              </a:rPr>
              <a:t>»</a:t>
            </a:r>
            <a:r>
              <a:rPr lang="ru-RU" sz="1000" dirty="0" smtClean="0">
                <a:latin typeface="Times New Roman" pitchFamily="18" charset="0"/>
                <a:ea typeface="Century Schoolbook" pitchFamily="18" charset="0"/>
                <a:cs typeface="Times New Roman" pitchFamily="18" charset="0"/>
              </a:rPr>
              <a:t>.  За активное участие  в волонтерском движении были награждены преподаватель нашего колледжа Анна Владимировна Фомичева и  студентка группы ТТ – 208 Ионова Зарина.</a:t>
            </a:r>
            <a:endParaRPr lang="ru-RU" sz="400" dirty="0" smtClean="0">
              <a:latin typeface="Arial" pitchFamily="34" charset="0"/>
              <a:cs typeface="Arial" pitchFamily="34" charset="0"/>
            </a:endParaRPr>
          </a:p>
        </p:txBody>
      </p:sp>
      <p:cxnSp>
        <p:nvCxnSpPr>
          <p:cNvPr id="67" name="Прямая соединительная линия 66"/>
          <p:cNvCxnSpPr/>
          <p:nvPr/>
        </p:nvCxnSpPr>
        <p:spPr>
          <a:xfrm>
            <a:off x="214291" y="6381760"/>
            <a:ext cx="642942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0" name="Прямая соединительная линия 69"/>
          <p:cNvCxnSpPr/>
          <p:nvPr/>
        </p:nvCxnSpPr>
        <p:spPr>
          <a:xfrm>
            <a:off x="214291" y="8310586"/>
            <a:ext cx="6429420" cy="1588"/>
          </a:xfrm>
          <a:prstGeom prst="line">
            <a:avLst/>
          </a:prstGeom>
        </p:spPr>
        <p:style>
          <a:lnRef idx="1">
            <a:schemeClr val="accent1"/>
          </a:lnRef>
          <a:fillRef idx="0">
            <a:schemeClr val="accent1"/>
          </a:fillRef>
          <a:effectRef idx="0">
            <a:schemeClr val="accent1"/>
          </a:effectRef>
          <a:fontRef idx="minor">
            <a:schemeClr val="tx1"/>
          </a:fontRef>
        </p:style>
      </p:cxnSp>
      <p:pic>
        <p:nvPicPr>
          <p:cNvPr id="44" name="Рисунок 43" descr="xcM6e6LjoF4.jpg"/>
          <p:cNvPicPr>
            <a:picLocks noChangeAspect="1"/>
          </p:cNvPicPr>
          <p:nvPr/>
        </p:nvPicPr>
        <p:blipFill>
          <a:blip r:embed="rId16" cstate="print"/>
          <a:stretch>
            <a:fillRect/>
          </a:stretch>
        </p:blipFill>
        <p:spPr>
          <a:xfrm>
            <a:off x="357166" y="4024306"/>
            <a:ext cx="1500198" cy="996226"/>
          </a:xfrm>
          <a:prstGeom prst="rect">
            <a:avLst/>
          </a:prstGeom>
        </p:spPr>
      </p:pic>
      <p:cxnSp>
        <p:nvCxnSpPr>
          <p:cNvPr id="56" name="Прямая соединительная линия 55"/>
          <p:cNvCxnSpPr/>
          <p:nvPr/>
        </p:nvCxnSpPr>
        <p:spPr>
          <a:xfrm>
            <a:off x="214291" y="95216"/>
            <a:ext cx="6357982" cy="1588"/>
          </a:xfrm>
          <a:prstGeom prst="line">
            <a:avLst/>
          </a:prstGeom>
        </p:spPr>
        <p:style>
          <a:lnRef idx="1">
            <a:schemeClr val="accent1"/>
          </a:lnRef>
          <a:fillRef idx="0">
            <a:schemeClr val="accent1"/>
          </a:fillRef>
          <a:effectRef idx="0">
            <a:schemeClr val="accent1"/>
          </a:effectRef>
          <a:fontRef idx="minor">
            <a:schemeClr val="tx1"/>
          </a:fontRef>
        </p:style>
      </p:cxnSp>
      <p:pic>
        <p:nvPicPr>
          <p:cNvPr id="59" name="Рисунок 58" descr="images.jpg"/>
          <p:cNvPicPr>
            <a:picLocks noChangeAspect="1"/>
          </p:cNvPicPr>
          <p:nvPr/>
        </p:nvPicPr>
        <p:blipFill>
          <a:blip r:embed="rId17"/>
          <a:stretch>
            <a:fillRect/>
          </a:stretch>
        </p:blipFill>
        <p:spPr>
          <a:xfrm>
            <a:off x="5429264" y="6453198"/>
            <a:ext cx="428628" cy="370928"/>
          </a:xfrm>
          <a:prstGeom prst="rect">
            <a:avLst/>
          </a:prstGeom>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3341</TotalTime>
  <Words>1071</Words>
  <Application>Microsoft Office PowerPoint</Application>
  <PresentationFormat>Лист A4 (210x297 мм)</PresentationFormat>
  <Paragraphs>145</Paragraphs>
  <Slides>4</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4</vt:i4>
      </vt:variant>
    </vt:vector>
  </HeadingPairs>
  <TitlesOfParts>
    <vt:vector size="5" baseType="lpstr">
      <vt:lpstr>Тема Office</vt:lpstr>
      <vt:lpstr>Слайд 1</vt:lpstr>
      <vt:lpstr>Слайд 2</vt:lpstr>
      <vt:lpstr>              </vt:lpstr>
      <vt:lpstr> Обучение со вкусом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Библиотека</dc:creator>
  <cp:lastModifiedBy>Библиотека</cp:lastModifiedBy>
  <cp:revision>356</cp:revision>
  <dcterms:created xsi:type="dcterms:W3CDTF">2017-03-01T08:44:10Z</dcterms:created>
  <dcterms:modified xsi:type="dcterms:W3CDTF">2017-05-23T06:49:11Z</dcterms:modified>
</cp:coreProperties>
</file>